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embeddedFontLst>
    <p:embeddedFont>
      <p:font typeface="Didact Gothic" panose="00000500000000000000" pitchFamily="2" charset="0"/>
      <p:regular r:id="rId64"/>
    </p:embeddedFont>
    <p:embeddedFont>
      <p:font typeface="DM Sans" pitchFamily="2" charset="0"/>
      <p:regular r:id="rId65"/>
      <p:bold r:id="rId66"/>
      <p:italic r:id="rId67"/>
      <p:boldItalic r:id="rId68"/>
    </p:embeddedFont>
    <p:embeddedFont>
      <p:font typeface="DM Sans Medium" pitchFamily="2" charset="0"/>
      <p:regular r:id="rId69"/>
      <p:bold r:id="rId70"/>
      <p:italic r:id="rId71"/>
      <p:boldItalic r:id="rId72"/>
    </p:embeddedFont>
    <p:embeddedFont>
      <p:font typeface="Helvetica Neue" panose="020B0604020202020204" charset="0"/>
      <p:regular r:id="rId73"/>
      <p:bold r:id="rId74"/>
      <p:italic r:id="rId75"/>
      <p:boldItalic r:id="rId76"/>
    </p:embeddedFont>
    <p:embeddedFont>
      <p:font typeface="Helvetica Neue Light"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9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099" y="62"/>
      </p:cViewPr>
      <p:guideLst>
        <p:guide orient="horz" pos="295"/>
        <p:guide pos="5460"/>
        <p:guide pos="300"/>
        <p:guide orient="horz" pos="29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13c9d1b815_1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13c9d1b815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442dba184f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442dba184f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e8b849c03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e8b849c03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442dba184f_1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442dba184f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442dba184f_1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442dba184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442dba184f_1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442dba184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442dba184f_1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442dba184f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442dba184f_1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442dba184f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442dba184f_1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442dba184f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442dba184f_1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442dba184f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442dba184f_1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442dba184f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1a0b21555d_2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1a0b21555d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42dba184f_1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442dba184f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442dba184f_1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442dba184f_1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442dba184f_1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442dba184f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442dba184f_1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442dba184f_1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442dba184f_1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442dba184f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c704f317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0c704f317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42dba184f_1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442dba184f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42dba184f_1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42dba184f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442dba184f_1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442dba184f_1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442dba184f_1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442dba184f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d8ab2ab78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d8ab2ab78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42dba184f_1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442dba184f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42dba184f_1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42dba184f_1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c704f31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c704f31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442dba184f_1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442dba184f_1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442dba184f_1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442dba184f_1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d8ab2ab7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d8ab2ab7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401d2a2b4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401d2a2b4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e060b14a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fe060b14a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e060b14af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fe060b14a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e060b14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fe060b14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fd158c7bba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fd158c7bb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c4e35fa3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c4e35fa3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e060b14af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e060b14a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e060b14af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e060b14a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e060b14af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e060b14a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e060b14af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fe060b14a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e060b14af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fe060b14a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e060b14af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e060b14a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e060b14af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e060b14a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e060b14af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fe060b14a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fe060b14af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fe060b14a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d869e21d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d869e21d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fe060b14af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fe060b14af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fe060b14af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fe060b14a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fd158c7bba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fd158c7bb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fd158c7bb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fd158c7bb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fd158c7bb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fd158c7bb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fd158c7bba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fd158c7bb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fd158c7bb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fd158c7bb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eb5a9f3a1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eb5a9f3a1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0c85a42a20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0c85a42a20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eb5a9f3a1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eb5a9f3a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d869e21de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d869e21d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0eb5a9f3a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0eb5a9f3a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10f2b7106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10f2b7106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442dba184f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442dba184f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d8ab2ab7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d8ab2ab7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442dba184f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442dba184f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Font typeface="DM Sans"/>
              <a:buNone/>
              <a:defRPr sz="4000" b="1">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docs.google.com/presentation/d/1IFEaKiHkyZGsrF6rFA-TFFnnRacaKWrus79unKWIOk0/edit#slide=id.gf48a4f4df5_0_0" TargetMode="External"/><Relationship Id="rId4" Type="http://schemas.openxmlformats.org/officeDocument/2006/relationships/hyperlink" Target="https://docs.google.com/presentation/d/1ywO8sH-Tm2JmUYkZUhN56OEItFGJG-dBcwwfpjORf1w/edit#slide=id.g13f87b6eedd_0_11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5"/>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6" name="Google Shape;46;p15"/>
          <p:cNvSpPr txBox="1"/>
          <p:nvPr/>
        </p:nvSpPr>
        <p:spPr>
          <a:xfrm>
            <a:off x="3655975" y="2541075"/>
            <a:ext cx="23298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Operador Ternario</a:t>
            </a:r>
            <a:endParaRPr sz="4000" b="1">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p:nvPr/>
        </p:nvSpPr>
        <p:spPr>
          <a:xfrm>
            <a:off x="0" y="-12150"/>
            <a:ext cx="3297300" cy="51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ternario</a:t>
            </a:r>
            <a:endParaRPr sz="4000" b="1">
              <a:solidFill>
                <a:schemeClr val="dk1"/>
              </a:solidFill>
              <a:latin typeface="DM Sans"/>
              <a:ea typeface="DM Sans"/>
              <a:cs typeface="DM Sans"/>
              <a:sym typeface="DM Sans"/>
            </a:endParaRPr>
          </a:p>
        </p:txBody>
      </p:sp>
      <p:sp>
        <p:nvSpPr>
          <p:cNvPr id="154" name="Google Shape;154;p25"/>
          <p:cNvSpPr txBox="1"/>
          <p:nvPr/>
        </p:nvSpPr>
        <p:spPr>
          <a:xfrm>
            <a:off x="3649500" y="2211613"/>
            <a:ext cx="4987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una simplificación de la estructura condicional </a:t>
            </a:r>
            <a:r>
              <a:rPr lang="es" sz="1350" b="1">
                <a:latin typeface="DM Sans"/>
                <a:ea typeface="DM Sans"/>
                <a:cs typeface="DM Sans"/>
                <a:sym typeface="DM Sans"/>
              </a:rPr>
              <a:t>if…else</a:t>
            </a:r>
            <a:r>
              <a:rPr lang="es" sz="1350">
                <a:latin typeface="DM Sans"/>
                <a:ea typeface="DM Sans"/>
                <a:cs typeface="DM Sans"/>
                <a:sym typeface="DM Sans"/>
              </a:rPr>
              <a:t>. Es un condicional que consta sí o sí de tres partes: </a:t>
            </a:r>
            <a:endParaRPr sz="1350">
              <a:latin typeface="DM Sans"/>
              <a:ea typeface="DM Sans"/>
              <a:cs typeface="DM Sans"/>
              <a:sym typeface="DM Sans"/>
            </a:endParaRPr>
          </a:p>
        </p:txBody>
      </p:sp>
      <p:sp>
        <p:nvSpPr>
          <p:cNvPr id="155" name="Google Shape;155;p25"/>
          <p:cNvSpPr txBox="1"/>
          <p:nvPr/>
        </p:nvSpPr>
        <p:spPr>
          <a:xfrm>
            <a:off x="160275" y="1571725"/>
            <a:ext cx="3672300" cy="2295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500">
                <a:solidFill>
                  <a:srgbClr val="569CD6"/>
                </a:solidFill>
                <a:latin typeface="Courier New"/>
                <a:ea typeface="Courier New"/>
                <a:cs typeface="Courier New"/>
                <a:sym typeface="Courier New"/>
              </a:rPr>
              <a:t>let</a:t>
            </a:r>
            <a:r>
              <a:rPr lang="es" sz="1500">
                <a:solidFill>
                  <a:srgbClr val="D4D4D4"/>
                </a:solidFill>
                <a:latin typeface="Courier New"/>
                <a:ea typeface="Courier New"/>
                <a:cs typeface="Courier New"/>
                <a:sym typeface="Courier New"/>
              </a:rPr>
              <a:t> </a:t>
            </a:r>
            <a:r>
              <a:rPr lang="es" sz="1500">
                <a:solidFill>
                  <a:srgbClr val="9CDCFE"/>
                </a:solidFill>
                <a:latin typeface="Courier New"/>
                <a:ea typeface="Courier New"/>
                <a:cs typeface="Courier New"/>
                <a:sym typeface="Courier New"/>
              </a:rPr>
              <a:t>temperatura</a:t>
            </a:r>
            <a:r>
              <a:rPr lang="es" sz="1500">
                <a:solidFill>
                  <a:srgbClr val="D4D4D4"/>
                </a:solidFill>
                <a:latin typeface="Courier New"/>
                <a:ea typeface="Courier New"/>
                <a:cs typeface="Courier New"/>
                <a:sym typeface="Courier New"/>
              </a:rPr>
              <a:t> = </a:t>
            </a:r>
            <a:r>
              <a:rPr lang="es" sz="1500">
                <a:solidFill>
                  <a:srgbClr val="B5CEA8"/>
                </a:solidFill>
                <a:latin typeface="Courier New"/>
                <a:ea typeface="Courier New"/>
                <a:cs typeface="Courier New"/>
                <a:sym typeface="Courier New"/>
              </a:rPr>
              <a:t>31</a:t>
            </a:r>
            <a:endParaRPr sz="150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5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500">
                <a:solidFill>
                  <a:srgbClr val="C586C0"/>
                </a:solidFill>
                <a:latin typeface="Courier New"/>
                <a:ea typeface="Courier New"/>
                <a:cs typeface="Courier New"/>
                <a:sym typeface="Courier New"/>
              </a:rPr>
              <a:t>if</a:t>
            </a:r>
            <a:r>
              <a:rPr lang="es" sz="1500">
                <a:solidFill>
                  <a:srgbClr val="D4D4D4"/>
                </a:solidFill>
                <a:latin typeface="Courier New"/>
                <a:ea typeface="Courier New"/>
                <a:cs typeface="Courier New"/>
                <a:sym typeface="Courier New"/>
              </a:rPr>
              <a:t> (</a:t>
            </a:r>
            <a:r>
              <a:rPr lang="es" sz="1500">
                <a:solidFill>
                  <a:srgbClr val="9CDCFE"/>
                </a:solidFill>
                <a:latin typeface="Courier New"/>
                <a:ea typeface="Courier New"/>
                <a:cs typeface="Courier New"/>
                <a:sym typeface="Courier New"/>
              </a:rPr>
              <a:t>temperatura</a:t>
            </a:r>
            <a:r>
              <a:rPr lang="es" sz="1500">
                <a:solidFill>
                  <a:srgbClr val="D4D4D4"/>
                </a:solidFill>
                <a:latin typeface="Courier New"/>
                <a:ea typeface="Courier New"/>
                <a:cs typeface="Courier New"/>
                <a:sym typeface="Courier New"/>
              </a:rPr>
              <a:t> &gt; </a:t>
            </a:r>
            <a:r>
              <a:rPr lang="es" sz="1500">
                <a:solidFill>
                  <a:srgbClr val="B5CEA8"/>
                </a:solidFill>
                <a:latin typeface="Courier New"/>
                <a:ea typeface="Courier New"/>
                <a:cs typeface="Courier New"/>
                <a:sym typeface="Courier New"/>
              </a:rPr>
              <a:t>30</a:t>
            </a:r>
            <a:r>
              <a:rPr lang="es"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DCDCAA"/>
                </a:solidFill>
                <a:latin typeface="Courier New"/>
                <a:ea typeface="Courier New"/>
                <a:cs typeface="Courier New"/>
                <a:sym typeface="Courier New"/>
              </a:rPr>
              <a:t>alert</a:t>
            </a:r>
            <a:r>
              <a:rPr lang="es" sz="1500">
                <a:solidFill>
                  <a:srgbClr val="D4D4D4"/>
                </a:solidFill>
                <a:latin typeface="Courier New"/>
                <a:ea typeface="Courier New"/>
                <a:cs typeface="Courier New"/>
                <a:sym typeface="Courier New"/>
              </a:rPr>
              <a:t>(</a:t>
            </a:r>
            <a:r>
              <a:rPr lang="es" sz="1500">
                <a:solidFill>
                  <a:srgbClr val="CE9178"/>
                </a:solidFill>
                <a:latin typeface="Courier New"/>
                <a:ea typeface="Courier New"/>
                <a:cs typeface="Courier New"/>
                <a:sym typeface="Courier New"/>
              </a:rPr>
              <a:t>"Día caluroso!"</a:t>
            </a:r>
            <a:r>
              <a:rPr lang="es"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C586C0"/>
                </a:solidFill>
                <a:latin typeface="Courier New"/>
                <a:ea typeface="Courier New"/>
                <a:cs typeface="Courier New"/>
                <a:sym typeface="Courier New"/>
              </a:rPr>
              <a:t>else</a:t>
            </a:r>
            <a:r>
              <a:rPr lang="es"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DCDCAA"/>
                </a:solidFill>
                <a:latin typeface="Courier New"/>
                <a:ea typeface="Courier New"/>
                <a:cs typeface="Courier New"/>
                <a:sym typeface="Courier New"/>
              </a:rPr>
              <a:t>alert</a:t>
            </a:r>
            <a:r>
              <a:rPr lang="es" sz="1500">
                <a:solidFill>
                  <a:srgbClr val="D4D4D4"/>
                </a:solidFill>
                <a:latin typeface="Courier New"/>
                <a:ea typeface="Courier New"/>
                <a:cs typeface="Courier New"/>
                <a:sym typeface="Courier New"/>
              </a:rPr>
              <a:t>(</a:t>
            </a:r>
            <a:r>
              <a:rPr lang="es" sz="1500">
                <a:solidFill>
                  <a:srgbClr val="CE9178"/>
                </a:solidFill>
                <a:latin typeface="Courier New"/>
                <a:ea typeface="Courier New"/>
                <a:cs typeface="Courier New"/>
                <a:sym typeface="Courier New"/>
              </a:rPr>
              <a:t>"Día agradable"</a:t>
            </a:r>
            <a:r>
              <a:rPr lang="es"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500">
                <a:solidFill>
                  <a:srgbClr val="D4D4D4"/>
                </a:solidFill>
                <a:latin typeface="Courier New"/>
                <a:ea typeface="Courier New"/>
                <a:cs typeface="Courier New"/>
                <a:sym typeface="Courier New"/>
              </a:rPr>
              <a:t>}</a:t>
            </a:r>
            <a:endParaRPr sz="1500"/>
          </a:p>
        </p:txBody>
      </p:sp>
      <p:sp>
        <p:nvSpPr>
          <p:cNvPr id="156" name="Google Shape;156;p25"/>
          <p:cNvSpPr txBox="1"/>
          <p:nvPr/>
        </p:nvSpPr>
        <p:spPr>
          <a:xfrm>
            <a:off x="3714075" y="2417475"/>
            <a:ext cx="3834600" cy="1286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condición,</a:t>
            </a:r>
            <a:endParaRPr sz="1350" b="1">
              <a:latin typeface="DM Sans"/>
              <a:ea typeface="DM Sans"/>
              <a:cs typeface="DM Sans"/>
              <a:sym typeface="DM Sans"/>
            </a:endParaRPr>
          </a:p>
          <a:p>
            <a:pPr marL="457200" lvl="0" indent="-314325" algn="l" rtl="0">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caso de ejecución en caso que se cumpla,</a:t>
            </a:r>
            <a:endParaRPr sz="1350" b="1">
              <a:latin typeface="DM Sans"/>
              <a:ea typeface="DM Sans"/>
              <a:cs typeface="DM Sans"/>
              <a:sym typeface="DM Sans"/>
            </a:endParaRPr>
          </a:p>
          <a:p>
            <a:pPr marL="457200" lvl="0" indent="-314325" algn="l" rtl="0">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y el caso else si no se cumple</a:t>
            </a:r>
            <a:endParaRPr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ternario</a:t>
            </a:r>
            <a:endParaRPr sz="4000" b="1">
              <a:solidFill>
                <a:schemeClr val="dk1"/>
              </a:solidFill>
              <a:latin typeface="DM Sans"/>
              <a:ea typeface="DM Sans"/>
              <a:cs typeface="DM Sans"/>
              <a:sym typeface="DM Sans"/>
            </a:endParaRPr>
          </a:p>
        </p:txBody>
      </p:sp>
      <p:sp>
        <p:nvSpPr>
          <p:cNvPr id="162" name="Google Shape;162;p26"/>
          <p:cNvSpPr txBox="1"/>
          <p:nvPr/>
        </p:nvSpPr>
        <p:spPr>
          <a:xfrm>
            <a:off x="473350" y="1908175"/>
            <a:ext cx="3834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Tiene la siguiente sintaxis:</a:t>
            </a:r>
            <a:endParaRPr sz="1350">
              <a:latin typeface="DM Sans"/>
              <a:ea typeface="DM Sans"/>
              <a:cs typeface="DM Sans"/>
              <a:sym typeface="DM Sans"/>
            </a:endParaRPr>
          </a:p>
        </p:txBody>
      </p:sp>
      <p:sp>
        <p:nvSpPr>
          <p:cNvPr id="163" name="Google Shape;163;p26"/>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condición resuelve true o false. En caso 1 se escribe la instrucción a ejecutar si la condición es verdadera, y en caso 2 si es falsa.</a:t>
            </a:r>
            <a:endParaRPr sz="1350">
              <a:latin typeface="DM Sans"/>
              <a:ea typeface="DM Sans"/>
              <a:cs typeface="DM Sans"/>
              <a:sym typeface="DM Sans"/>
            </a:endParaRPr>
          </a:p>
        </p:txBody>
      </p:sp>
      <p:sp>
        <p:nvSpPr>
          <p:cNvPr id="164" name="Google Shape;164;p26"/>
          <p:cNvSpPr/>
          <p:nvPr/>
        </p:nvSpPr>
        <p:spPr>
          <a:xfrm>
            <a:off x="538225" y="2352475"/>
            <a:ext cx="3587700" cy="571500"/>
          </a:xfrm>
          <a:prstGeom prst="rect">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txBox="1"/>
          <p:nvPr/>
        </p:nvSpPr>
        <p:spPr>
          <a:xfrm>
            <a:off x="538225" y="2438125"/>
            <a:ext cx="3559800" cy="400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1100"/>
              </a:spcAft>
              <a:buNone/>
            </a:pPr>
            <a:r>
              <a:rPr lang="es">
                <a:solidFill>
                  <a:srgbClr val="9CDCFE"/>
                </a:solidFill>
                <a:latin typeface="Courier New"/>
                <a:ea typeface="Courier New"/>
                <a:cs typeface="Courier New"/>
                <a:sym typeface="Courier New"/>
              </a:rPr>
              <a:t> condicion</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caso1</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caso2</a:t>
            </a:r>
            <a:endParaRPr/>
          </a:p>
        </p:txBody>
      </p:sp>
      <p:sp>
        <p:nvSpPr>
          <p:cNvPr id="166" name="Google Shape;166;p26"/>
          <p:cNvSpPr/>
          <p:nvPr/>
        </p:nvSpPr>
        <p:spPr>
          <a:xfrm>
            <a:off x="4307950" y="1908175"/>
            <a:ext cx="4182300" cy="1015800"/>
          </a:xfrm>
          <a:prstGeom prst="rect">
            <a:avLst/>
          </a:prstGeom>
          <a:noFill/>
          <a:ln w="19050"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50">
              <a:latin typeface="DM Sans"/>
              <a:ea typeface="DM Sans"/>
              <a:cs typeface="DM Sans"/>
              <a:sym typeface="DM Sans"/>
            </a:endParaRPr>
          </a:p>
        </p:txBody>
      </p:sp>
      <p:sp>
        <p:nvSpPr>
          <p:cNvPr id="167" name="Google Shape;167;p26"/>
          <p:cNvSpPr txBox="1"/>
          <p:nvPr/>
        </p:nvSpPr>
        <p:spPr>
          <a:xfrm>
            <a:off x="4527575" y="3118150"/>
            <a:ext cx="39627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Por ejemplo, con un operador ternario quedaría así:</a:t>
            </a:r>
            <a:endParaRPr sz="1350">
              <a:latin typeface="DM Sans"/>
              <a:ea typeface="DM Sans"/>
              <a:cs typeface="DM Sans"/>
              <a:sym typeface="DM Sans"/>
            </a:endParaRPr>
          </a:p>
          <a:p>
            <a:pPr marL="0" lvl="0" indent="0" algn="l" rtl="0">
              <a:spcBef>
                <a:spcPts val="0"/>
              </a:spcBef>
              <a:spcAft>
                <a:spcPts val="0"/>
              </a:spcAft>
              <a:buNone/>
            </a:pPr>
            <a:endParaRPr/>
          </a:p>
        </p:txBody>
      </p:sp>
      <p:sp>
        <p:nvSpPr>
          <p:cNvPr id="168" name="Google Shape;168;p26"/>
          <p:cNvSpPr/>
          <p:nvPr/>
        </p:nvSpPr>
        <p:spPr>
          <a:xfrm>
            <a:off x="553200" y="3776425"/>
            <a:ext cx="8037600" cy="571500"/>
          </a:xfrm>
          <a:prstGeom prst="rect">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txBox="1"/>
          <p:nvPr/>
        </p:nvSpPr>
        <p:spPr>
          <a:xfrm>
            <a:off x="766500" y="3862075"/>
            <a:ext cx="7611000" cy="400200"/>
          </a:xfrm>
          <a:prstGeom prst="rect">
            <a:avLst/>
          </a:prstGeom>
          <a:noFill/>
          <a:ln>
            <a:noFill/>
          </a:ln>
        </p:spPr>
        <p:txBody>
          <a:bodyPr spcFirstLastPara="1" wrap="square" lIns="91425" tIns="91425" rIns="91425" bIns="91425" anchor="t" anchorCtr="0">
            <a:spAutoFit/>
          </a:bodyPr>
          <a:lstStyle/>
          <a:p>
            <a:pPr marL="0" lvl="0" indent="0" algn="ctr" rtl="0">
              <a:lnSpc>
                <a:spcPct val="135714"/>
              </a:lnSpc>
              <a:spcBef>
                <a:spcPts val="0"/>
              </a:spcBef>
              <a:spcAft>
                <a:spcPts val="0"/>
              </a:spcAft>
              <a:buNone/>
            </a:pPr>
            <a:r>
              <a:rPr lang="es">
                <a:solidFill>
                  <a:srgbClr val="9CDCFE"/>
                </a:solidFill>
                <a:latin typeface="Courier New"/>
                <a:ea typeface="Courier New"/>
                <a:cs typeface="Courier New"/>
                <a:sym typeface="Courier New"/>
              </a:rPr>
              <a:t>temperatura</a:t>
            </a:r>
            <a:r>
              <a:rPr lang="es">
                <a:solidFill>
                  <a:srgbClr val="D4D4D4"/>
                </a:solidFill>
                <a:latin typeface="Courier New"/>
                <a:ea typeface="Courier New"/>
                <a:cs typeface="Courier New"/>
                <a:sym typeface="Courier New"/>
              </a:rPr>
              <a:t> &gt; </a:t>
            </a:r>
            <a:r>
              <a:rPr lang="es">
                <a:solidFill>
                  <a:srgbClr val="B5CEA8"/>
                </a:solidFill>
                <a:latin typeface="Courier New"/>
                <a:ea typeface="Courier New"/>
                <a:cs typeface="Courier New"/>
                <a:sym typeface="Courier New"/>
              </a:rPr>
              <a:t>30</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"Día caluroso!"</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"Día agradable"</a:t>
            </a:r>
            <a:r>
              <a:rPr lang="es">
                <a:solidFill>
                  <a:srgbClr val="D4D4D4"/>
                </a:solidFill>
                <a:latin typeface="Courier New"/>
                <a:ea typeface="Courier New"/>
                <a:cs typeface="Courier New"/>
                <a:sym typeface="Courier New"/>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5846550" y="0"/>
            <a:ext cx="3297374" cy="5143500"/>
          </a:xfrm>
          <a:prstGeom prst="rect">
            <a:avLst/>
          </a:prstGeom>
          <a:noFill/>
          <a:ln>
            <a:noFill/>
          </a:ln>
        </p:spPr>
      </p:pic>
      <p:pic>
        <p:nvPicPr>
          <p:cNvPr id="175" name="Google Shape;175;p2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6" name="Google Shape;176;p27"/>
          <p:cNvSpPr txBox="1"/>
          <p:nvPr/>
        </p:nvSpPr>
        <p:spPr>
          <a:xfrm>
            <a:off x="542550" y="1537738"/>
            <a:ext cx="49872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El operador ternario ofrece un return implícito para cada caso.</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Esto es muy útil cuando queremos retornar valores de forma condicional, lo cual con una estructura tradicional sería más extenso. Por ejemplo.</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77" name="Google Shape;177;p27"/>
          <p:cNvSpPr txBox="1"/>
          <p:nvPr/>
        </p:nvSpPr>
        <p:spPr>
          <a:xfrm>
            <a:off x="888450" y="5029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DATO CURIOSO</a:t>
            </a:r>
            <a:endParaRPr/>
          </a:p>
          <a:p>
            <a:pPr marL="0" lvl="0" indent="0" algn="l" rtl="0">
              <a:spcBef>
                <a:spcPts val="0"/>
              </a:spcBef>
              <a:spcAft>
                <a:spcPts val="0"/>
              </a:spcAft>
              <a:buNone/>
            </a:pPr>
            <a:endParaRPr/>
          </a:p>
        </p:txBody>
      </p:sp>
      <p:sp>
        <p:nvSpPr>
          <p:cNvPr id="178" name="Google Shape;178;p27"/>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27"/>
          <p:cNvPicPr preferRelativeResize="0"/>
          <p:nvPr/>
        </p:nvPicPr>
        <p:blipFill>
          <a:blip r:embed="rId5">
            <a:alphaModFix/>
          </a:blip>
          <a:stretch>
            <a:fillRect/>
          </a:stretch>
        </p:blipFill>
        <p:spPr>
          <a:xfrm>
            <a:off x="492050" y="502975"/>
            <a:ext cx="361700" cy="361700"/>
          </a:xfrm>
          <a:prstGeom prst="rect">
            <a:avLst/>
          </a:prstGeom>
          <a:noFill/>
          <a:ln>
            <a:noFill/>
          </a:ln>
        </p:spPr>
      </p:pic>
      <p:sp>
        <p:nvSpPr>
          <p:cNvPr id="180" name="Google Shape;180;p27"/>
          <p:cNvSpPr/>
          <p:nvPr/>
        </p:nvSpPr>
        <p:spPr>
          <a:xfrm>
            <a:off x="5846425" y="0"/>
            <a:ext cx="3297300" cy="5143500"/>
          </a:xfrm>
          <a:prstGeom prst="rect">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txBox="1"/>
          <p:nvPr/>
        </p:nvSpPr>
        <p:spPr>
          <a:xfrm>
            <a:off x="5894138" y="827350"/>
            <a:ext cx="3202200" cy="3377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200">
                <a:solidFill>
                  <a:srgbClr val="569CD6"/>
                </a:solidFill>
                <a:latin typeface="Courier New"/>
                <a:ea typeface="Courier New"/>
                <a:cs typeface="Courier New"/>
                <a:sym typeface="Courier New"/>
              </a:rPr>
              <a:t>let</a:t>
            </a: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permiso</a:t>
            </a:r>
            <a:endParaRPr sz="120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C586C0"/>
                </a:solidFill>
                <a:latin typeface="Courier New"/>
                <a:ea typeface="Courier New"/>
                <a:cs typeface="Courier New"/>
                <a:sym typeface="Courier New"/>
              </a:rPr>
              <a:t>if</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usuario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edad</a:t>
            </a:r>
            <a:r>
              <a:rPr lang="es" sz="1200">
                <a:solidFill>
                  <a:srgbClr val="D4D4D4"/>
                </a:solidFill>
                <a:latin typeface="Courier New"/>
                <a:ea typeface="Courier New"/>
                <a:cs typeface="Courier New"/>
                <a:sym typeface="Courier New"/>
              </a:rPr>
              <a:t> &gt;= </a:t>
            </a:r>
            <a:r>
              <a:rPr lang="es" sz="1200">
                <a:solidFill>
                  <a:srgbClr val="B5CEA8"/>
                </a:solidFill>
                <a:latin typeface="Courier New"/>
                <a:ea typeface="Courier New"/>
                <a:cs typeface="Courier New"/>
                <a:sym typeface="Courier New"/>
              </a:rPr>
              <a:t>18</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permiso</a:t>
            </a:r>
            <a:r>
              <a:rPr lang="es" sz="1200">
                <a:solidFill>
                  <a:srgbClr val="D4D4D4"/>
                </a:solidFill>
                <a:latin typeface="Courier New"/>
                <a:ea typeface="Courier New"/>
                <a:cs typeface="Courier New"/>
                <a:sym typeface="Courier New"/>
              </a:rPr>
              <a:t> = </a:t>
            </a:r>
            <a:r>
              <a:rPr lang="es" sz="1200">
                <a:solidFill>
                  <a:srgbClr val="569CD6"/>
                </a:solidFill>
                <a:latin typeface="Courier New"/>
                <a:ea typeface="Courier New"/>
                <a:cs typeface="Courier New"/>
                <a:sym typeface="Courier New"/>
              </a:rPr>
              <a:t>true</a:t>
            </a:r>
            <a:endParaRPr sz="1200">
              <a:solidFill>
                <a:srgbClr val="569CD6"/>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C586C0"/>
                </a:solidFill>
                <a:latin typeface="Courier New"/>
                <a:ea typeface="Courier New"/>
                <a:cs typeface="Courier New"/>
                <a:sym typeface="Courier New"/>
              </a:rPr>
              <a:t>else</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permiso</a:t>
            </a:r>
            <a:r>
              <a:rPr lang="es" sz="1200">
                <a:solidFill>
                  <a:srgbClr val="D4D4D4"/>
                </a:solidFill>
                <a:latin typeface="Courier New"/>
                <a:ea typeface="Courier New"/>
                <a:cs typeface="Courier New"/>
                <a:sym typeface="Courier New"/>
              </a:rPr>
              <a:t> = </a:t>
            </a:r>
            <a:r>
              <a:rPr lang="es" sz="1200">
                <a:solidFill>
                  <a:srgbClr val="569CD6"/>
                </a:solidFill>
                <a:latin typeface="Courier New"/>
                <a:ea typeface="Courier New"/>
                <a:cs typeface="Courier New"/>
                <a:sym typeface="Courier New"/>
              </a:rPr>
              <a:t>false</a:t>
            </a:r>
            <a:endParaRPr sz="1200">
              <a:solidFill>
                <a:srgbClr val="569CD6"/>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C586C0"/>
                </a:solidFill>
                <a:latin typeface="Courier New"/>
                <a:ea typeface="Courier New"/>
                <a:cs typeface="Courier New"/>
                <a:sym typeface="Courier New"/>
              </a:rPr>
              <a:t>if</a:t>
            </a: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permiso</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DCDCAA"/>
                </a:solidFill>
                <a:latin typeface="Courier New"/>
                <a:ea typeface="Courier New"/>
                <a:cs typeface="Courier New"/>
                <a:sym typeface="Courier New"/>
              </a:rPr>
              <a:t>alert</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"Puede comprar cerveza"</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C586C0"/>
                </a:solidFill>
                <a:latin typeface="Courier New"/>
                <a:ea typeface="Courier New"/>
                <a:cs typeface="Courier New"/>
                <a:sym typeface="Courier New"/>
              </a:rPr>
              <a:t>else</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DCDCAA"/>
                </a:solidFill>
                <a:latin typeface="Courier New"/>
                <a:ea typeface="Courier New"/>
                <a:cs typeface="Courier New"/>
                <a:sym typeface="Courier New"/>
              </a:rPr>
              <a:t>alert</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"No puede comprar"</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p:nvPr/>
        </p:nvSpPr>
        <p:spPr>
          <a:xfrm>
            <a:off x="457350" y="1820575"/>
            <a:ext cx="71694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Con el operador ternario podemos reducir esto a una sola línea ya que hacemos return de uno de los casos, y por lo tanto, lo asignamos en la declaración como puede verse en la siguiente slide 👉</a:t>
            </a:r>
            <a:r>
              <a:rPr lang="es" sz="2500" b="1">
                <a:solidFill>
                  <a:srgbClr val="B7B7B7"/>
                </a:solidFill>
                <a:latin typeface="Helvetica Neue"/>
                <a:ea typeface="Helvetica Neue"/>
                <a:cs typeface="Helvetica Neue"/>
                <a:sym typeface="Helvetica Neue"/>
              </a:rPr>
              <a:t> </a:t>
            </a:r>
            <a:endParaRPr sz="2500">
              <a:solidFill>
                <a:srgbClr val="6FA8DC"/>
              </a:solidFill>
              <a:latin typeface="DM Sans"/>
              <a:ea typeface="DM Sans"/>
              <a:cs typeface="DM Sans"/>
              <a:sym typeface="DM Sans"/>
            </a:endParaRPr>
          </a:p>
        </p:txBody>
      </p:sp>
      <p:sp>
        <p:nvSpPr>
          <p:cNvPr id="187" name="Google Shape;187;p28"/>
          <p:cNvSpPr txBox="1"/>
          <p:nvPr/>
        </p:nvSpPr>
        <p:spPr>
          <a:xfrm>
            <a:off x="501450" y="990513"/>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rgbClr val="EAFF6A"/>
                </a:solidFill>
                <a:latin typeface="DM Sans"/>
                <a:ea typeface="DM Sans"/>
                <a:cs typeface="DM Sans"/>
                <a:sym typeface="DM Sans"/>
              </a:rPr>
              <a:t>¿Sabías que…?</a:t>
            </a:r>
            <a:endParaRPr sz="4000" b="1">
              <a:solidFill>
                <a:srgbClr val="EAFF6A"/>
              </a:solidFill>
              <a:latin typeface="DM Sans"/>
              <a:ea typeface="DM Sans"/>
              <a:cs typeface="DM Sans"/>
              <a:sym typeface="DM Sans"/>
            </a:endParaRPr>
          </a:p>
        </p:txBody>
      </p:sp>
      <p:sp>
        <p:nvSpPr>
          <p:cNvPr id="188" name="Google Shape;188;p28"/>
          <p:cNvSpPr/>
          <p:nvPr/>
        </p:nvSpPr>
        <p:spPr>
          <a:xfrm>
            <a:off x="457338" y="468286"/>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DATO CURIOSO</a:t>
            </a:r>
            <a:endParaRPr>
              <a:solidFill>
                <a:schemeClr val="lt1"/>
              </a:solidFill>
              <a:latin typeface="DM Sans"/>
              <a:ea typeface="DM Sans"/>
              <a:cs typeface="DM Sans"/>
              <a:sym typeface="DM Sans"/>
            </a:endParaRPr>
          </a:p>
        </p:txBody>
      </p:sp>
      <p:pic>
        <p:nvPicPr>
          <p:cNvPr id="190" name="Google Shape;190;p28"/>
          <p:cNvPicPr preferRelativeResize="0"/>
          <p:nvPr/>
        </p:nvPicPr>
        <p:blipFill>
          <a:blip r:embed="rId3">
            <a:alphaModFix/>
          </a:blip>
          <a:stretch>
            <a:fillRect/>
          </a:stretch>
        </p:blipFill>
        <p:spPr>
          <a:xfrm>
            <a:off x="492050" y="502975"/>
            <a:ext cx="361700" cy="361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ternario</a:t>
            </a:r>
            <a:endParaRPr sz="4000" b="1">
              <a:solidFill>
                <a:schemeClr val="dk1"/>
              </a:solidFill>
              <a:latin typeface="DM Sans"/>
              <a:ea typeface="DM Sans"/>
              <a:cs typeface="DM Sans"/>
              <a:sym typeface="DM Sans"/>
            </a:endParaRPr>
          </a:p>
        </p:txBody>
      </p:sp>
      <p:sp>
        <p:nvSpPr>
          <p:cNvPr id="196" name="Google Shape;196;p29"/>
          <p:cNvSpPr/>
          <p:nvPr/>
        </p:nvSpPr>
        <p:spPr>
          <a:xfrm>
            <a:off x="475500" y="1446100"/>
            <a:ext cx="7861500" cy="3145500"/>
          </a:xfrm>
          <a:prstGeom prst="rect">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a:solidFill>
                  <a:srgbClr val="569CD6"/>
                </a:solidFill>
                <a:latin typeface="Courier New"/>
                <a:ea typeface="Courier New"/>
                <a:cs typeface="Courier New"/>
                <a:sym typeface="Courier New"/>
              </a:rPr>
              <a:t>const</a:t>
            </a:r>
            <a:r>
              <a:rPr lang="es">
                <a:solidFill>
                  <a:srgbClr val="D4D4D4"/>
                </a:solidFill>
                <a:latin typeface="Courier New"/>
                <a:ea typeface="Courier New"/>
                <a:cs typeface="Courier New"/>
                <a:sym typeface="Courier New"/>
              </a:rPr>
              <a:t> </a:t>
            </a:r>
            <a:r>
              <a:rPr lang="es">
                <a:solidFill>
                  <a:srgbClr val="4FC1FF"/>
                </a:solidFill>
                <a:latin typeface="Courier New"/>
                <a:ea typeface="Courier New"/>
                <a:cs typeface="Courier New"/>
                <a:sym typeface="Courier New"/>
              </a:rPr>
              <a:t>usuario</a:t>
            </a:r>
            <a:r>
              <a:rPr lang="es">
                <a:solidFill>
                  <a:srgbClr val="D4D4D4"/>
                </a:solidFill>
                <a:latin typeface="Courier New"/>
                <a:ea typeface="Courier New"/>
                <a:cs typeface="Courier New"/>
                <a:sym typeface="Courier New"/>
              </a:rPr>
              <a:t> = {</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a:solidFill>
                  <a:srgbClr val="D4D4D4"/>
                </a:solidFill>
                <a:latin typeface="Courier New"/>
                <a:ea typeface="Courier New"/>
                <a:cs typeface="Courier New"/>
                <a:sym typeface="Courier New"/>
              </a:rPr>
              <a:t>  </a:t>
            </a:r>
            <a:r>
              <a:rPr lang="es">
                <a:solidFill>
                  <a:srgbClr val="9CDCFE"/>
                </a:solidFill>
                <a:latin typeface="Courier New"/>
                <a:ea typeface="Courier New"/>
                <a:cs typeface="Courier New"/>
                <a:sym typeface="Courier New"/>
              </a:rPr>
              <a:t>nombre:</a:t>
            </a:r>
            <a:r>
              <a:rPr lang="es">
                <a:solidFill>
                  <a:srgbClr val="D4D4D4"/>
                </a:solidFill>
                <a:latin typeface="Courier New"/>
                <a:ea typeface="Courier New"/>
                <a:cs typeface="Courier New"/>
                <a:sym typeface="Courier New"/>
              </a:rPr>
              <a:t> </a:t>
            </a:r>
            <a:r>
              <a:rPr lang="es">
                <a:solidFill>
                  <a:srgbClr val="CE9178"/>
                </a:solidFill>
                <a:latin typeface="Courier New"/>
                <a:ea typeface="Courier New"/>
                <a:cs typeface="Courier New"/>
                <a:sym typeface="Courier New"/>
              </a:rPr>
              <a:t>"John Doe"</a:t>
            </a:r>
            <a:r>
              <a:rPr lang="es">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a:solidFill>
                  <a:srgbClr val="D4D4D4"/>
                </a:solidFill>
                <a:latin typeface="Courier New"/>
                <a:ea typeface="Courier New"/>
                <a:cs typeface="Courier New"/>
                <a:sym typeface="Courier New"/>
              </a:rPr>
              <a:t>  </a:t>
            </a:r>
            <a:r>
              <a:rPr lang="es">
                <a:solidFill>
                  <a:srgbClr val="9CDCFE"/>
                </a:solidFill>
                <a:latin typeface="Courier New"/>
                <a:ea typeface="Courier New"/>
                <a:cs typeface="Courier New"/>
                <a:sym typeface="Courier New"/>
              </a:rPr>
              <a:t>edad:</a:t>
            </a:r>
            <a:r>
              <a:rPr lang="es">
                <a:solidFill>
                  <a:srgbClr val="D4D4D4"/>
                </a:solidFill>
                <a:latin typeface="Courier New"/>
                <a:ea typeface="Courier New"/>
                <a:cs typeface="Courier New"/>
                <a:sym typeface="Courier New"/>
              </a:rPr>
              <a:t> </a:t>
            </a:r>
            <a:r>
              <a:rPr lang="es">
                <a:solidFill>
                  <a:srgbClr val="B5CEA8"/>
                </a:solidFill>
                <a:latin typeface="Courier New"/>
                <a:ea typeface="Courier New"/>
                <a:cs typeface="Courier New"/>
                <a:sym typeface="Courier New"/>
              </a:rPr>
              <a:t>22</a:t>
            </a:r>
            <a:endParaRPr>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a:solidFill>
                  <a:srgbClr val="6A9955"/>
                </a:solidFill>
                <a:latin typeface="Courier New"/>
                <a:ea typeface="Courier New"/>
                <a:cs typeface="Courier New"/>
                <a:sym typeface="Courier New"/>
              </a:rPr>
              <a:t>// declaramos y asignamos condicionalmente</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a:solidFill>
                  <a:srgbClr val="569CD6"/>
                </a:solidFill>
                <a:latin typeface="Courier New"/>
                <a:ea typeface="Courier New"/>
                <a:cs typeface="Courier New"/>
                <a:sym typeface="Courier New"/>
              </a:rPr>
              <a:t>const</a:t>
            </a:r>
            <a:r>
              <a:rPr lang="es">
                <a:solidFill>
                  <a:srgbClr val="D4D4D4"/>
                </a:solidFill>
                <a:latin typeface="Courier New"/>
                <a:ea typeface="Courier New"/>
                <a:cs typeface="Courier New"/>
                <a:sym typeface="Courier New"/>
              </a:rPr>
              <a:t> </a:t>
            </a:r>
            <a:r>
              <a:rPr lang="es">
                <a:solidFill>
                  <a:srgbClr val="4FC1FF"/>
                </a:solidFill>
                <a:latin typeface="Courier New"/>
                <a:ea typeface="Courier New"/>
                <a:cs typeface="Courier New"/>
                <a:sym typeface="Courier New"/>
              </a:rPr>
              <a:t>permiso</a:t>
            </a:r>
            <a:r>
              <a:rPr lang="es">
                <a:solidFill>
                  <a:srgbClr val="D4D4D4"/>
                </a:solidFill>
                <a:latin typeface="Courier New"/>
                <a:ea typeface="Courier New"/>
                <a:cs typeface="Courier New"/>
                <a:sym typeface="Courier New"/>
              </a:rPr>
              <a:t> = (</a:t>
            </a:r>
            <a:r>
              <a:rPr lang="es">
                <a:solidFill>
                  <a:srgbClr val="4FC1FF"/>
                </a:solidFill>
                <a:latin typeface="Courier New"/>
                <a:ea typeface="Courier New"/>
                <a:cs typeface="Courier New"/>
                <a:sym typeface="Courier New"/>
              </a:rPr>
              <a:t>usuario</a:t>
            </a:r>
            <a:r>
              <a:rPr lang="es">
                <a:solidFill>
                  <a:srgbClr val="D4D4D4"/>
                </a:solidFill>
                <a:latin typeface="Courier New"/>
                <a:ea typeface="Courier New"/>
                <a:cs typeface="Courier New"/>
                <a:sym typeface="Courier New"/>
              </a:rPr>
              <a:t>.</a:t>
            </a:r>
            <a:r>
              <a:rPr lang="es">
                <a:solidFill>
                  <a:srgbClr val="9CDCFE"/>
                </a:solidFill>
                <a:latin typeface="Courier New"/>
                <a:ea typeface="Courier New"/>
                <a:cs typeface="Courier New"/>
                <a:sym typeface="Courier New"/>
              </a:rPr>
              <a:t>edad</a:t>
            </a:r>
            <a:r>
              <a:rPr lang="es">
                <a:solidFill>
                  <a:srgbClr val="D4D4D4"/>
                </a:solidFill>
                <a:latin typeface="Courier New"/>
                <a:ea typeface="Courier New"/>
                <a:cs typeface="Courier New"/>
                <a:sym typeface="Courier New"/>
              </a:rPr>
              <a:t> &gt;= </a:t>
            </a:r>
            <a:r>
              <a:rPr lang="es">
                <a:solidFill>
                  <a:srgbClr val="B5CEA8"/>
                </a:solidFill>
                <a:latin typeface="Courier New"/>
                <a:ea typeface="Courier New"/>
                <a:cs typeface="Courier New"/>
                <a:sym typeface="Courier New"/>
              </a:rPr>
              <a:t>18</a:t>
            </a:r>
            <a:r>
              <a:rPr lang="es">
                <a:solidFill>
                  <a:srgbClr val="D4D4D4"/>
                </a:solidFill>
                <a:latin typeface="Courier New"/>
                <a:ea typeface="Courier New"/>
                <a:cs typeface="Courier New"/>
                <a:sym typeface="Courier New"/>
              </a:rPr>
              <a:t>) ? </a:t>
            </a:r>
            <a:r>
              <a:rPr lang="es">
                <a:solidFill>
                  <a:srgbClr val="569CD6"/>
                </a:solidFill>
                <a:latin typeface="Courier New"/>
                <a:ea typeface="Courier New"/>
                <a:cs typeface="Courier New"/>
                <a:sym typeface="Courier New"/>
              </a:rPr>
              <a:t>true</a:t>
            </a:r>
            <a:r>
              <a:rPr lang="es">
                <a:solidFill>
                  <a:srgbClr val="D4D4D4"/>
                </a:solidFill>
                <a:latin typeface="Courier New"/>
                <a:ea typeface="Courier New"/>
                <a:cs typeface="Courier New"/>
                <a:sym typeface="Courier New"/>
              </a:rPr>
              <a:t> : </a:t>
            </a:r>
            <a:r>
              <a:rPr lang="es">
                <a:solidFill>
                  <a:srgbClr val="569CD6"/>
                </a:solidFill>
                <a:latin typeface="Courier New"/>
                <a:ea typeface="Courier New"/>
                <a:cs typeface="Courier New"/>
                <a:sym typeface="Courier New"/>
              </a:rPr>
              <a:t>false</a:t>
            </a:r>
            <a:endParaRPr>
              <a:solidFill>
                <a:srgbClr val="569CD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a:solidFill>
                  <a:srgbClr val="6A9955"/>
                </a:solidFill>
                <a:latin typeface="Courier New"/>
                <a:ea typeface="Courier New"/>
                <a:cs typeface="Courier New"/>
                <a:sym typeface="Courier New"/>
              </a:rPr>
              <a:t>// mostramos el mensaje</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a:solidFill>
                  <a:srgbClr val="4FC1FF"/>
                </a:solidFill>
                <a:latin typeface="Courier New"/>
                <a:ea typeface="Courier New"/>
                <a:cs typeface="Courier New"/>
                <a:sym typeface="Courier New"/>
              </a:rPr>
              <a:t>permiso</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"Puede comprar cerveza"</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"No puede comprar"</a:t>
            </a:r>
            <a:r>
              <a:rPr lang="es">
                <a:solidFill>
                  <a:srgbClr val="D4D4D4"/>
                </a:solidFill>
                <a:latin typeface="Courier New"/>
                <a:ea typeface="Courier New"/>
                <a:cs typeface="Courier New"/>
                <a:sym typeface="Courier New"/>
              </a:rPr>
              <a:t>)</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Operador Lógico and</a:t>
            </a:r>
            <a:endParaRPr sz="4000" b="1">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Lógico and</a:t>
            </a:r>
            <a:endParaRPr sz="4000" b="1">
              <a:solidFill>
                <a:schemeClr val="dk1"/>
              </a:solidFill>
              <a:latin typeface="DM Sans"/>
              <a:ea typeface="DM Sans"/>
              <a:cs typeface="DM Sans"/>
              <a:sym typeface="DM Sans"/>
            </a:endParaRPr>
          </a:p>
        </p:txBody>
      </p:sp>
      <p:sp>
        <p:nvSpPr>
          <p:cNvPr id="207" name="Google Shape;207;p31"/>
          <p:cNvSpPr txBox="1"/>
          <p:nvPr/>
        </p:nvSpPr>
        <p:spPr>
          <a:xfrm>
            <a:off x="475500" y="1514825"/>
            <a:ext cx="49488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a:t>
            </a:r>
            <a:r>
              <a:rPr lang="es" sz="1350">
                <a:highlight>
                  <a:schemeClr val="accent4"/>
                </a:highlight>
                <a:latin typeface="DM Sans"/>
                <a:ea typeface="DM Sans"/>
                <a:cs typeface="DM Sans"/>
                <a:sym typeface="DM Sans"/>
              </a:rPr>
              <a:t>una reducción de un condicional</a:t>
            </a:r>
            <a:r>
              <a:rPr lang="es" sz="1350">
                <a:latin typeface="DM Sans"/>
                <a:ea typeface="DM Sans"/>
                <a:cs typeface="DM Sans"/>
                <a:sym typeface="DM Sans"/>
              </a:rPr>
              <a:t>, pero trata de ejecutar (o retornar) algo s</a:t>
            </a:r>
            <a:r>
              <a:rPr lang="es" sz="1350" b="1">
                <a:latin typeface="DM Sans"/>
                <a:ea typeface="DM Sans"/>
                <a:cs typeface="DM Sans"/>
                <a:sym typeface="DM Sans"/>
              </a:rPr>
              <a:t>ólo si la condición es verdadera</a:t>
            </a:r>
            <a:r>
              <a:rPr lang="es" sz="1350">
                <a:latin typeface="DM Sans"/>
                <a:ea typeface="DM Sans"/>
                <a:cs typeface="DM Sans"/>
                <a:sym typeface="DM Sans"/>
              </a:rPr>
              <a:t>, reduce un </a:t>
            </a:r>
            <a:r>
              <a:rPr lang="es" sz="1350" b="1">
                <a:latin typeface="DM Sans"/>
                <a:ea typeface="DM Sans"/>
                <a:cs typeface="DM Sans"/>
                <a:sym typeface="DM Sans"/>
              </a:rPr>
              <a:t>if</a:t>
            </a:r>
            <a:r>
              <a:rPr lang="es" sz="1350">
                <a:latin typeface="DM Sans"/>
                <a:ea typeface="DM Sans"/>
                <a:cs typeface="DM Sans"/>
                <a:sym typeface="DM Sans"/>
              </a:rPr>
              <a:t> sencillo con un solo bloque de ejecución:</a:t>
            </a:r>
            <a:endParaRPr sz="1350">
              <a:latin typeface="DM Sans"/>
              <a:ea typeface="DM Sans"/>
              <a:cs typeface="DM Sans"/>
              <a:sym typeface="DM Sans"/>
            </a:endParaRPr>
          </a:p>
        </p:txBody>
      </p:sp>
      <p:sp>
        <p:nvSpPr>
          <p:cNvPr id="208" name="Google Shape;208;p31"/>
          <p:cNvSpPr/>
          <p:nvPr/>
        </p:nvSpPr>
        <p:spPr>
          <a:xfrm>
            <a:off x="475500" y="2479425"/>
            <a:ext cx="6891300" cy="211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200">
                <a:solidFill>
                  <a:srgbClr val="569CD6"/>
                </a:solidFill>
                <a:latin typeface="Courier New"/>
                <a:ea typeface="Courier New"/>
                <a:cs typeface="Courier New"/>
                <a:sym typeface="Courier New"/>
              </a:rPr>
              <a:t>const</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carrito</a:t>
            </a:r>
            <a:r>
              <a:rPr lang="es" sz="1200">
                <a:solidFill>
                  <a:srgbClr val="D4D4D4"/>
                </a:solidFill>
                <a:latin typeface="Courier New"/>
                <a:ea typeface="Courier New"/>
                <a:cs typeface="Courier New"/>
                <a:sym typeface="Courier New"/>
              </a:rPr>
              <a:t> =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C586C0"/>
                </a:solidFill>
                <a:latin typeface="Courier New"/>
                <a:ea typeface="Courier New"/>
                <a:cs typeface="Courier New"/>
                <a:sym typeface="Courier New"/>
              </a:rPr>
              <a:t>if</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carrito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length</a:t>
            </a:r>
            <a:r>
              <a:rPr lang="es" sz="1200">
                <a:solidFill>
                  <a:srgbClr val="D4D4D4"/>
                </a:solidFill>
                <a:latin typeface="Courier New"/>
                <a:ea typeface="Courier New"/>
                <a:cs typeface="Courier New"/>
                <a:sym typeface="Courier New"/>
              </a:rPr>
              <a:t> === </a:t>
            </a:r>
            <a:r>
              <a:rPr lang="es" sz="1200">
                <a:solidFill>
                  <a:srgbClr val="B5CEA8"/>
                </a:solidFill>
                <a:latin typeface="Courier New"/>
                <a:ea typeface="Courier New"/>
                <a:cs typeface="Courier New"/>
                <a:sym typeface="Courier New"/>
              </a:rPr>
              <a:t>0</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"El carrito está vacío!"</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6A9955"/>
                </a:solidFill>
                <a:latin typeface="Courier New"/>
                <a:ea typeface="Courier New"/>
                <a:cs typeface="Courier New"/>
                <a:sym typeface="Courier New"/>
              </a:rPr>
              <a:t>// con operador AND</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4FC1FF"/>
                </a:solidFill>
                <a:latin typeface="Courier New"/>
                <a:ea typeface="Courier New"/>
                <a:cs typeface="Courier New"/>
                <a:sym typeface="Courier New"/>
              </a:rPr>
              <a:t>carrito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length</a:t>
            </a:r>
            <a:r>
              <a:rPr lang="es" sz="1200">
                <a:solidFill>
                  <a:srgbClr val="D4D4D4"/>
                </a:solidFill>
                <a:latin typeface="Courier New"/>
                <a:ea typeface="Courier New"/>
                <a:cs typeface="Courier New"/>
                <a:sym typeface="Courier New"/>
              </a:rPr>
              <a:t> === </a:t>
            </a:r>
            <a:r>
              <a:rPr lang="es" sz="1200">
                <a:solidFill>
                  <a:srgbClr val="B5CEA8"/>
                </a:solidFill>
                <a:latin typeface="Courier New"/>
                <a:ea typeface="Courier New"/>
                <a:cs typeface="Courier New"/>
                <a:sym typeface="Courier New"/>
              </a:rPr>
              <a:t>0</a:t>
            </a:r>
            <a:r>
              <a:rPr lang="es" sz="1200">
                <a:solidFill>
                  <a:srgbClr val="D4D4D4"/>
                </a:solidFill>
                <a:latin typeface="Courier New"/>
                <a:ea typeface="Courier New"/>
                <a:cs typeface="Courier New"/>
                <a:sym typeface="Courier New"/>
              </a:rPr>
              <a:t> &amp;&amp; </a:t>
            </a: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"El carrito está vacío!"</a:t>
            </a:r>
            <a:r>
              <a:rPr lang="es" sz="1200">
                <a:solidFill>
                  <a:srgbClr val="D4D4D4"/>
                </a:solidFill>
                <a:latin typeface="Courier New"/>
                <a:ea typeface="Courier New"/>
                <a:cs typeface="Courier New"/>
                <a:sym typeface="Courier New"/>
              </a:rPr>
              <a: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Lógico and</a:t>
            </a:r>
            <a:endParaRPr sz="4000" b="1">
              <a:solidFill>
                <a:schemeClr val="dk1"/>
              </a:solidFill>
              <a:latin typeface="DM Sans"/>
              <a:ea typeface="DM Sans"/>
              <a:cs typeface="DM Sans"/>
              <a:sym typeface="DM Sans"/>
            </a:endParaRPr>
          </a:p>
        </p:txBody>
      </p:sp>
      <p:sp>
        <p:nvSpPr>
          <p:cNvPr id="214" name="Google Shape;214;p32"/>
          <p:cNvSpPr txBox="1"/>
          <p:nvPr/>
        </p:nvSpPr>
        <p:spPr>
          <a:xfrm>
            <a:off x="475500" y="1591475"/>
            <a:ext cx="4948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En el caso de que la condición resulte falsa, el operador AND retornará false en cambio:</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15" name="Google Shape;215;p32"/>
          <p:cNvSpPr/>
          <p:nvPr/>
        </p:nvSpPr>
        <p:spPr>
          <a:xfrm>
            <a:off x="475500" y="2479425"/>
            <a:ext cx="6891300" cy="211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latin typeface="Courier New"/>
                <a:ea typeface="Courier New"/>
                <a:cs typeface="Courier New"/>
                <a:sym typeface="Courier New"/>
              </a:rPr>
              <a:t>const</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usuario</a:t>
            </a:r>
            <a:r>
              <a:rPr lang="es" sz="1200">
                <a:solidFill>
                  <a:srgbClr val="D4D4D4"/>
                </a:solidFill>
                <a:latin typeface="Courier New"/>
                <a:ea typeface="Courier New"/>
                <a:cs typeface="Courier New"/>
                <a:sym typeface="Courier New"/>
              </a:rPr>
              <a:t> =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nombre:</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"John Doe"</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edad:</a:t>
            </a:r>
            <a:r>
              <a:rPr lang="es" sz="1200">
                <a:solidFill>
                  <a:srgbClr val="D4D4D4"/>
                </a:solidFill>
                <a:latin typeface="Courier New"/>
                <a:ea typeface="Courier New"/>
                <a:cs typeface="Courier New"/>
                <a:sym typeface="Courier New"/>
              </a:rPr>
              <a:t> </a:t>
            </a:r>
            <a:r>
              <a:rPr lang="es" sz="1200">
                <a:solidFill>
                  <a:srgbClr val="B5CEA8"/>
                </a:solidFill>
                <a:latin typeface="Courier New"/>
                <a:ea typeface="Courier New"/>
                <a:cs typeface="Courier New"/>
                <a:sym typeface="Courier New"/>
              </a:rPr>
              <a:t>14</a:t>
            </a:r>
            <a:endParaRPr sz="120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569CD6"/>
                </a:solidFill>
                <a:latin typeface="Courier New"/>
                <a:ea typeface="Courier New"/>
                <a:cs typeface="Courier New"/>
                <a:sym typeface="Courier New"/>
              </a:rPr>
              <a:t>const</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registroIngreso</a:t>
            </a:r>
            <a:r>
              <a:rPr lang="es" sz="1200">
                <a:solidFill>
                  <a:srgbClr val="D4D4D4"/>
                </a:solidFill>
                <a:latin typeface="Courier New"/>
                <a:ea typeface="Courier New"/>
                <a:cs typeface="Courier New"/>
                <a:sym typeface="Courier New"/>
              </a:rPr>
              <a:t> = </a:t>
            </a:r>
            <a:r>
              <a:rPr lang="es" sz="1200">
                <a:solidFill>
                  <a:srgbClr val="4FC1FF"/>
                </a:solidFill>
                <a:latin typeface="Courier New"/>
                <a:ea typeface="Courier New"/>
                <a:cs typeface="Courier New"/>
                <a:sym typeface="Courier New"/>
              </a:rPr>
              <a:t>usuario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edad</a:t>
            </a:r>
            <a:r>
              <a:rPr lang="es" sz="1200">
                <a:solidFill>
                  <a:srgbClr val="D4D4D4"/>
                </a:solidFill>
                <a:latin typeface="Courier New"/>
                <a:ea typeface="Courier New"/>
                <a:cs typeface="Courier New"/>
                <a:sym typeface="Courier New"/>
              </a:rPr>
              <a:t> &gt;= </a:t>
            </a:r>
            <a:r>
              <a:rPr lang="es" sz="1200">
                <a:solidFill>
                  <a:srgbClr val="B5CEA8"/>
                </a:solidFill>
                <a:latin typeface="Courier New"/>
                <a:ea typeface="Courier New"/>
                <a:cs typeface="Courier New"/>
                <a:sym typeface="Courier New"/>
              </a:rPr>
              <a:t>18</a:t>
            </a:r>
            <a:r>
              <a:rPr lang="es" sz="1200">
                <a:solidFill>
                  <a:srgbClr val="D4D4D4"/>
                </a:solidFill>
                <a:latin typeface="Courier New"/>
                <a:ea typeface="Courier New"/>
                <a:cs typeface="Courier New"/>
                <a:sym typeface="Courier New"/>
              </a:rPr>
              <a:t> &amp;&amp; </a:t>
            </a:r>
            <a:r>
              <a:rPr lang="es" sz="1200">
                <a:solidFill>
                  <a:srgbClr val="569CD6"/>
                </a:solidFill>
                <a:latin typeface="Courier New"/>
                <a:ea typeface="Courier New"/>
                <a:cs typeface="Courier New"/>
                <a:sym typeface="Courier New"/>
              </a:rPr>
              <a:t>new</a:t>
            </a:r>
            <a:r>
              <a:rPr lang="es" sz="1200">
                <a:solidFill>
                  <a:srgbClr val="D4D4D4"/>
                </a:solidFill>
                <a:latin typeface="Courier New"/>
                <a:ea typeface="Courier New"/>
                <a:cs typeface="Courier New"/>
                <a:sym typeface="Courier New"/>
              </a:rPr>
              <a:t> </a:t>
            </a:r>
            <a:r>
              <a:rPr lang="es" sz="1200">
                <a:solidFill>
                  <a:srgbClr val="4EC9B0"/>
                </a:solidFill>
                <a:latin typeface="Courier New"/>
                <a:ea typeface="Courier New"/>
                <a:cs typeface="Courier New"/>
                <a:sym typeface="Courier New"/>
              </a:rPr>
              <a:t>Date</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00">
              <a:solidFill>
                <a:srgbClr val="D4D4D4"/>
              </a:solidFill>
              <a:latin typeface="Courier New"/>
              <a:ea typeface="Courier New"/>
              <a:cs typeface="Courier New"/>
              <a:sym typeface="Courier New"/>
            </a:endParaRPr>
          </a:p>
          <a:p>
            <a:pPr marL="0" lvl="0" indent="0" algn="l" rtl="0">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a:t>
            </a:r>
            <a:r>
              <a:rPr lang="es" sz="1200">
                <a:solidFill>
                  <a:srgbClr val="4FC1FF"/>
                </a:solidFill>
                <a:latin typeface="Courier New"/>
                <a:ea typeface="Courier New"/>
                <a:cs typeface="Courier New"/>
                <a:sym typeface="Courier New"/>
              </a:rPr>
              <a:t>registroIngreso</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FALSE</a:t>
            </a:r>
            <a:endParaRPr sz="1200">
              <a:solidFill>
                <a:srgbClr val="569CD6"/>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Lógico and</a:t>
            </a:r>
            <a:endParaRPr sz="4000" b="1">
              <a:solidFill>
                <a:schemeClr val="dk1"/>
              </a:solidFill>
              <a:latin typeface="DM Sans"/>
              <a:ea typeface="DM Sans"/>
              <a:cs typeface="DM Sans"/>
              <a:sym typeface="DM Sans"/>
            </a:endParaRPr>
          </a:p>
        </p:txBody>
      </p:sp>
      <p:sp>
        <p:nvSpPr>
          <p:cNvPr id="221" name="Google Shape;221;p33"/>
          <p:cNvSpPr txBox="1"/>
          <p:nvPr/>
        </p:nvSpPr>
        <p:spPr>
          <a:xfrm>
            <a:off x="475500" y="1514825"/>
            <a:ext cx="49488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a:t>
            </a:r>
            <a:r>
              <a:rPr lang="es" sz="1350">
                <a:highlight>
                  <a:schemeClr val="accent4"/>
                </a:highlight>
                <a:latin typeface="DM Sans"/>
                <a:ea typeface="DM Sans"/>
                <a:cs typeface="DM Sans"/>
                <a:sym typeface="DM Sans"/>
              </a:rPr>
              <a:t>una reducción de un condicional</a:t>
            </a:r>
            <a:r>
              <a:rPr lang="es" sz="1350">
                <a:latin typeface="DM Sans"/>
                <a:ea typeface="DM Sans"/>
                <a:cs typeface="DM Sans"/>
                <a:sym typeface="DM Sans"/>
              </a:rPr>
              <a:t>, pero trata de ejecutar (o retornar) algo s</a:t>
            </a:r>
            <a:r>
              <a:rPr lang="es" sz="1350" b="1">
                <a:latin typeface="DM Sans"/>
                <a:ea typeface="DM Sans"/>
                <a:cs typeface="DM Sans"/>
                <a:sym typeface="DM Sans"/>
              </a:rPr>
              <a:t>ólo si la condición es verdadera</a:t>
            </a:r>
            <a:r>
              <a:rPr lang="es" sz="1350">
                <a:latin typeface="DM Sans"/>
                <a:ea typeface="DM Sans"/>
                <a:cs typeface="DM Sans"/>
                <a:sym typeface="DM Sans"/>
              </a:rPr>
              <a:t>, reduce un </a:t>
            </a:r>
            <a:r>
              <a:rPr lang="es" sz="1350" b="1">
                <a:latin typeface="DM Sans"/>
                <a:ea typeface="DM Sans"/>
                <a:cs typeface="DM Sans"/>
                <a:sym typeface="DM Sans"/>
              </a:rPr>
              <a:t>if</a:t>
            </a:r>
            <a:r>
              <a:rPr lang="es" sz="1350">
                <a:latin typeface="DM Sans"/>
                <a:ea typeface="DM Sans"/>
                <a:cs typeface="DM Sans"/>
                <a:sym typeface="DM Sans"/>
              </a:rPr>
              <a:t> sencillo con un solo bloque de ejecución:</a:t>
            </a:r>
            <a:endParaRPr sz="1350">
              <a:latin typeface="DM Sans"/>
              <a:ea typeface="DM Sans"/>
              <a:cs typeface="DM Sans"/>
              <a:sym typeface="DM Sans"/>
            </a:endParaRPr>
          </a:p>
        </p:txBody>
      </p:sp>
      <p:sp>
        <p:nvSpPr>
          <p:cNvPr id="222" name="Google Shape;222;p33"/>
          <p:cNvSpPr/>
          <p:nvPr/>
        </p:nvSpPr>
        <p:spPr>
          <a:xfrm>
            <a:off x="475500" y="2479425"/>
            <a:ext cx="6891300" cy="211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569CD6"/>
                </a:solidFill>
                <a:latin typeface="Courier New"/>
                <a:ea typeface="Courier New"/>
                <a:cs typeface="Courier New"/>
                <a:sym typeface="Courier New"/>
              </a:rPr>
              <a:t>const</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carrito</a:t>
            </a:r>
            <a:r>
              <a:rPr lang="es" sz="1200">
                <a:solidFill>
                  <a:srgbClr val="D4D4D4"/>
                </a:solidFill>
                <a:latin typeface="Courier New"/>
                <a:ea typeface="Courier New"/>
                <a:cs typeface="Courier New"/>
                <a:sym typeface="Courier New"/>
              </a:rPr>
              <a:t> =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C586C0"/>
                </a:solidFill>
                <a:latin typeface="Courier New"/>
                <a:ea typeface="Courier New"/>
                <a:cs typeface="Courier New"/>
                <a:sym typeface="Courier New"/>
              </a:rPr>
              <a:t>if</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carrito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length</a:t>
            </a:r>
            <a:r>
              <a:rPr lang="es" sz="1200">
                <a:solidFill>
                  <a:srgbClr val="D4D4D4"/>
                </a:solidFill>
                <a:latin typeface="Courier New"/>
                <a:ea typeface="Courier New"/>
                <a:cs typeface="Courier New"/>
                <a:sym typeface="Courier New"/>
              </a:rPr>
              <a:t> === </a:t>
            </a:r>
            <a:r>
              <a:rPr lang="es" sz="1200">
                <a:solidFill>
                  <a:srgbClr val="B5CEA8"/>
                </a:solidFill>
                <a:latin typeface="Courier New"/>
                <a:ea typeface="Courier New"/>
                <a:cs typeface="Courier New"/>
                <a:sym typeface="Courier New"/>
              </a:rPr>
              <a:t>0</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"El carrito está vacío!"</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6A9955"/>
                </a:solidFill>
                <a:latin typeface="Courier New"/>
                <a:ea typeface="Courier New"/>
                <a:cs typeface="Courier New"/>
                <a:sym typeface="Courier New"/>
              </a:rPr>
              <a:t>// con operador AND</a:t>
            </a:r>
            <a:endParaRPr sz="12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4FC1FF"/>
                </a:solidFill>
                <a:latin typeface="Courier New"/>
                <a:ea typeface="Courier New"/>
                <a:cs typeface="Courier New"/>
                <a:sym typeface="Courier New"/>
              </a:rPr>
              <a:t>carrito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length</a:t>
            </a:r>
            <a:r>
              <a:rPr lang="es" sz="1200">
                <a:solidFill>
                  <a:srgbClr val="D4D4D4"/>
                </a:solidFill>
                <a:latin typeface="Courier New"/>
                <a:ea typeface="Courier New"/>
                <a:cs typeface="Courier New"/>
                <a:sym typeface="Courier New"/>
              </a:rPr>
              <a:t> === </a:t>
            </a:r>
            <a:r>
              <a:rPr lang="es" sz="1200">
                <a:solidFill>
                  <a:srgbClr val="B5CEA8"/>
                </a:solidFill>
                <a:latin typeface="Courier New"/>
                <a:ea typeface="Courier New"/>
                <a:cs typeface="Courier New"/>
                <a:sym typeface="Courier New"/>
              </a:rPr>
              <a:t>0</a:t>
            </a:r>
            <a:r>
              <a:rPr lang="es" sz="1200">
                <a:solidFill>
                  <a:srgbClr val="D4D4D4"/>
                </a:solidFill>
                <a:latin typeface="Courier New"/>
                <a:ea typeface="Courier New"/>
                <a:cs typeface="Courier New"/>
                <a:sym typeface="Courier New"/>
              </a:rPr>
              <a:t> &amp;&amp; </a:t>
            </a: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"El carrito está vacío!"</a:t>
            </a:r>
            <a:r>
              <a:rPr lang="es" sz="1200">
                <a:solidFill>
                  <a:srgbClr val="D4D4D4"/>
                </a:solidFill>
                <a:latin typeface="Courier New"/>
                <a:ea typeface="Courier New"/>
                <a:cs typeface="Courier New"/>
                <a:sym typeface="Courier New"/>
              </a:rPr>
              <a: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6"/>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Operadores avanzados</a:t>
            </a:r>
            <a:endParaRPr sz="4000" b="1">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Clase 12.</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Operador Lógico or</a:t>
            </a:r>
            <a:endParaRPr sz="4000" b="1">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lógico or</a:t>
            </a:r>
            <a:endParaRPr sz="4000" b="1">
              <a:solidFill>
                <a:schemeClr val="dk1"/>
              </a:solidFill>
              <a:latin typeface="DM Sans"/>
              <a:ea typeface="DM Sans"/>
              <a:cs typeface="DM Sans"/>
              <a:sym typeface="DM Sans"/>
            </a:endParaRPr>
          </a:p>
        </p:txBody>
      </p:sp>
      <p:sp>
        <p:nvSpPr>
          <p:cNvPr id="233" name="Google Shape;233;p35"/>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OR ( || ) es sintácticamente similar al anterior, con la diferencia que consta de dos operandos y no de una condición explícita: </a:t>
            </a:r>
            <a:r>
              <a:rPr lang="es" sz="1350" b="1">
                <a:latin typeface="DM Sans"/>
                <a:ea typeface="DM Sans"/>
                <a:cs typeface="DM Sans"/>
                <a:sym typeface="DM Sans"/>
              </a:rPr>
              <a:t>operando1 || operando2.</a:t>
            </a:r>
            <a:endParaRPr sz="1350" b="1">
              <a:latin typeface="DM Sans"/>
              <a:ea typeface="DM Sans"/>
              <a:cs typeface="DM Sans"/>
              <a:sym typeface="DM Sans"/>
            </a:endParaRPr>
          </a:p>
        </p:txBody>
      </p:sp>
      <p:sp>
        <p:nvSpPr>
          <p:cNvPr id="234" name="Google Shape;234;p35"/>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Si no es </a:t>
            </a:r>
            <a:r>
              <a:rPr lang="es" sz="1350" b="1">
                <a:latin typeface="DM Sans"/>
                <a:ea typeface="DM Sans"/>
                <a:cs typeface="DM Sans"/>
                <a:sym typeface="DM Sans"/>
              </a:rPr>
              <a:t>falsy</a:t>
            </a:r>
            <a:r>
              <a:rPr lang="es" sz="1350">
                <a:latin typeface="DM Sans"/>
                <a:ea typeface="DM Sans"/>
                <a:cs typeface="DM Sans"/>
                <a:sym typeface="DM Sans"/>
              </a:rPr>
              <a:t> (si es distinto de 0, null, undefined, NaN, false, o string vacío), el operador OR ( || ) retorna </a:t>
            </a:r>
            <a:r>
              <a:rPr lang="es" sz="1350" b="1">
                <a:latin typeface="DM Sans"/>
                <a:ea typeface="DM Sans"/>
                <a:cs typeface="DM Sans"/>
                <a:sym typeface="DM Sans"/>
              </a:rPr>
              <a:t>operador1</a:t>
            </a:r>
            <a:r>
              <a:rPr lang="es" sz="1350">
                <a:latin typeface="DM Sans"/>
                <a:ea typeface="DM Sans"/>
                <a:cs typeface="DM Sans"/>
                <a:sym typeface="DM Sans"/>
              </a:rPr>
              <a:t>.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De lo contrario, retorna </a:t>
            </a:r>
            <a:r>
              <a:rPr lang="es" sz="1350" b="1">
                <a:latin typeface="DM Sans"/>
                <a:ea typeface="DM Sans"/>
                <a:cs typeface="DM Sans"/>
                <a:sym typeface="DM Sans"/>
              </a:rPr>
              <a:t>operador2.</a:t>
            </a:r>
            <a:endParaRPr sz="1350" b="1">
              <a:latin typeface="DM Sans"/>
              <a:ea typeface="DM Sans"/>
              <a:cs typeface="DM Sans"/>
              <a:sym typeface="DM Sans"/>
            </a:endParaRPr>
          </a:p>
          <a:p>
            <a:pPr marL="0" lvl="0" indent="0" algn="l" rtl="0">
              <a:spcBef>
                <a:spcPts val="0"/>
              </a:spcBef>
              <a:spcAft>
                <a:spcPts val="0"/>
              </a:spcAft>
              <a:buNone/>
            </a:pPr>
            <a:endParaRPr sz="1350" b="1">
              <a:latin typeface="DM Sans"/>
              <a:ea typeface="DM Sans"/>
              <a:cs typeface="DM Sans"/>
              <a:sym typeface="DM Sans"/>
            </a:endParaRPr>
          </a:p>
        </p:txBody>
      </p:sp>
      <p:sp>
        <p:nvSpPr>
          <p:cNvPr id="235" name="Google Shape;235;p35"/>
          <p:cNvSpPr/>
          <p:nvPr/>
        </p:nvSpPr>
        <p:spPr>
          <a:xfrm>
            <a:off x="4353725" y="1908175"/>
            <a:ext cx="4008300" cy="1015800"/>
          </a:xfrm>
          <a:prstGeom prst="rect">
            <a:avLst/>
          </a:prstGeom>
          <a:noFill/>
          <a:ln w="19050"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p:nvPr/>
        </p:nvSpPr>
        <p:spPr>
          <a:xfrm>
            <a:off x="475500" y="5428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Lógico or</a:t>
            </a:r>
            <a:endParaRPr sz="4000" b="1">
              <a:solidFill>
                <a:schemeClr val="dk1"/>
              </a:solidFill>
              <a:latin typeface="DM Sans"/>
              <a:ea typeface="DM Sans"/>
              <a:cs typeface="DM Sans"/>
              <a:sym typeface="DM Sans"/>
            </a:endParaRPr>
          </a:p>
        </p:txBody>
      </p:sp>
      <p:sp>
        <p:nvSpPr>
          <p:cNvPr id="241" name="Google Shape;241;p36"/>
          <p:cNvSpPr txBox="1"/>
          <p:nvPr/>
        </p:nvSpPr>
        <p:spPr>
          <a:xfrm>
            <a:off x="475500" y="1365850"/>
            <a:ext cx="49488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 continuación, se presenta l</a:t>
            </a:r>
            <a:r>
              <a:rPr lang="es" sz="1350" b="1">
                <a:latin typeface="DM Sans"/>
                <a:ea typeface="DM Sans"/>
                <a:cs typeface="DM Sans"/>
                <a:sym typeface="DM Sans"/>
              </a:rPr>
              <a:t>a tabla de evaluación de valores falsy</a:t>
            </a:r>
            <a:r>
              <a:rPr lang="es" sz="1350">
                <a:latin typeface="DM Sans"/>
                <a:ea typeface="DM Sans"/>
                <a:cs typeface="DM Sans"/>
                <a:sym typeface="DM Sans"/>
              </a:rPr>
              <a:t> para esclarecer cómo son los returns del operador lógico OR ( || ):</a:t>
            </a:r>
            <a:endParaRPr sz="1350">
              <a:latin typeface="DM Sans"/>
              <a:ea typeface="DM Sans"/>
              <a:cs typeface="DM Sans"/>
              <a:sym typeface="DM Sans"/>
            </a:endParaRPr>
          </a:p>
        </p:txBody>
      </p:sp>
      <p:sp>
        <p:nvSpPr>
          <p:cNvPr id="242" name="Google Shape;242;p36"/>
          <p:cNvSpPr/>
          <p:nvPr/>
        </p:nvSpPr>
        <p:spPr>
          <a:xfrm>
            <a:off x="475500" y="2258125"/>
            <a:ext cx="6891300" cy="2333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B5CEA8"/>
                </a:solidFill>
                <a:latin typeface="Courier New"/>
                <a:ea typeface="Courier New"/>
                <a:cs typeface="Courier New"/>
                <a:sym typeface="Courier New"/>
              </a:rPr>
              <a:t>0</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B5CEA8"/>
                </a:solidFill>
                <a:latin typeface="Courier New"/>
                <a:ea typeface="Courier New"/>
                <a:cs typeface="Courier New"/>
                <a:sym typeface="Courier New"/>
              </a:rPr>
              <a:t>40</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40</a:t>
            </a:r>
            <a:endParaRPr sz="12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null</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undefined</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"Hola Mundo"</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Hola Mundo</a:t>
            </a:r>
            <a:endParaRPr sz="12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NaN</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true</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true</a:t>
            </a:r>
            <a:endParaRPr sz="12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false</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569CD6"/>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p:nvPr/>
        </p:nvSpPr>
        <p:spPr>
          <a:xfrm>
            <a:off x="475500" y="384650"/>
            <a:ext cx="8141100" cy="65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400" b="1">
                <a:solidFill>
                  <a:schemeClr val="dk1"/>
                </a:solidFill>
                <a:latin typeface="DM Sans"/>
                <a:ea typeface="DM Sans"/>
                <a:cs typeface="DM Sans"/>
                <a:sym typeface="DM Sans"/>
              </a:rPr>
              <a:t>Operador Lógico or</a:t>
            </a:r>
            <a:endParaRPr sz="3400" b="1">
              <a:solidFill>
                <a:schemeClr val="dk1"/>
              </a:solidFill>
              <a:latin typeface="DM Sans"/>
              <a:ea typeface="DM Sans"/>
              <a:cs typeface="DM Sans"/>
              <a:sym typeface="DM Sans"/>
            </a:endParaRPr>
          </a:p>
        </p:txBody>
      </p:sp>
      <p:sp>
        <p:nvSpPr>
          <p:cNvPr id="248" name="Google Shape;248;p37"/>
          <p:cNvSpPr txBox="1"/>
          <p:nvPr/>
        </p:nvSpPr>
        <p:spPr>
          <a:xfrm>
            <a:off x="475500" y="1082250"/>
            <a:ext cx="4948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Es versátil para condicionar asignaciones de variables o de parámetros sencillamente 👇</a:t>
            </a:r>
            <a:endParaRPr sz="1300">
              <a:latin typeface="DM Sans"/>
              <a:ea typeface="DM Sans"/>
              <a:cs typeface="DM Sans"/>
              <a:sym typeface="DM Sans"/>
            </a:endParaRPr>
          </a:p>
        </p:txBody>
      </p:sp>
      <p:sp>
        <p:nvSpPr>
          <p:cNvPr id="249" name="Google Shape;249;p37"/>
          <p:cNvSpPr/>
          <p:nvPr/>
        </p:nvSpPr>
        <p:spPr>
          <a:xfrm>
            <a:off x="475500" y="1682550"/>
            <a:ext cx="7121400" cy="2310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000">
                <a:solidFill>
                  <a:srgbClr val="569CD6"/>
                </a:solidFill>
                <a:latin typeface="Courier New"/>
                <a:ea typeface="Courier New"/>
                <a:cs typeface="Courier New"/>
                <a:sym typeface="Courier New"/>
              </a:rPr>
              <a:t>const</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usuario1</a:t>
            </a:r>
            <a:r>
              <a:rPr lang="es" sz="1000">
                <a:solidFill>
                  <a:srgbClr val="D4D4D4"/>
                </a:solidFill>
                <a:latin typeface="Courier New"/>
                <a:ea typeface="Courier New"/>
                <a:cs typeface="Courier New"/>
                <a:sym typeface="Courier New"/>
              </a:rPr>
              <a:t> = {</a:t>
            </a:r>
            <a:endParaRPr sz="10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a:solidFill>
                  <a:srgbClr val="D4D4D4"/>
                </a:solidFill>
                <a:latin typeface="Courier New"/>
                <a:ea typeface="Courier New"/>
                <a:cs typeface="Courier New"/>
                <a:sym typeface="Courier New"/>
              </a:rPr>
              <a:t>  </a:t>
            </a:r>
            <a:r>
              <a:rPr lang="es" sz="1000">
                <a:solidFill>
                  <a:srgbClr val="9CDCFE"/>
                </a:solidFill>
                <a:latin typeface="Courier New"/>
                <a:ea typeface="Courier New"/>
                <a:cs typeface="Courier New"/>
                <a:sym typeface="Courier New"/>
              </a:rPr>
              <a:t>nombre:</a:t>
            </a:r>
            <a:r>
              <a:rPr lang="es" sz="1000">
                <a:solidFill>
                  <a:srgbClr val="D4D4D4"/>
                </a:solidFill>
                <a:latin typeface="Courier New"/>
                <a:ea typeface="Courier New"/>
                <a:cs typeface="Courier New"/>
                <a:sym typeface="Courier New"/>
              </a:rPr>
              <a:t> </a:t>
            </a:r>
            <a:r>
              <a:rPr lang="es" sz="1000">
                <a:solidFill>
                  <a:srgbClr val="CE9178"/>
                </a:solidFill>
                <a:latin typeface="Courier New"/>
                <a:ea typeface="Courier New"/>
                <a:cs typeface="Courier New"/>
                <a:sym typeface="Courier New"/>
              </a:rPr>
              <a:t>"John Doe"</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a:solidFill>
                  <a:srgbClr val="D4D4D4"/>
                </a:solidFill>
                <a:latin typeface="Courier New"/>
                <a:ea typeface="Courier New"/>
                <a:cs typeface="Courier New"/>
                <a:sym typeface="Courier New"/>
              </a:rPr>
              <a:t>  </a:t>
            </a:r>
            <a:r>
              <a:rPr lang="es" sz="1000">
                <a:solidFill>
                  <a:srgbClr val="9CDCFE"/>
                </a:solidFill>
                <a:latin typeface="Courier New"/>
                <a:ea typeface="Courier New"/>
                <a:cs typeface="Courier New"/>
                <a:sym typeface="Courier New"/>
              </a:rPr>
              <a:t>edad:</a:t>
            </a:r>
            <a:r>
              <a:rPr lang="es" sz="1000">
                <a:solidFill>
                  <a:srgbClr val="D4D4D4"/>
                </a:solidFill>
                <a:latin typeface="Courier New"/>
                <a:ea typeface="Courier New"/>
                <a:cs typeface="Courier New"/>
                <a:sym typeface="Courier New"/>
              </a:rPr>
              <a:t> </a:t>
            </a:r>
            <a:r>
              <a:rPr lang="es" sz="1000">
                <a:solidFill>
                  <a:srgbClr val="B5CEA8"/>
                </a:solidFill>
                <a:latin typeface="Courier New"/>
                <a:ea typeface="Courier New"/>
                <a:cs typeface="Courier New"/>
                <a:sym typeface="Courier New"/>
              </a:rPr>
              <a:t>14</a:t>
            </a:r>
            <a:endParaRPr sz="100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a:solidFill>
                  <a:srgbClr val="569CD6"/>
                </a:solidFill>
                <a:latin typeface="Courier New"/>
                <a:ea typeface="Courier New"/>
                <a:cs typeface="Courier New"/>
                <a:sym typeface="Courier New"/>
              </a:rPr>
              <a:t>const</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usuario2</a:t>
            </a:r>
            <a:r>
              <a:rPr lang="es" sz="1000">
                <a:solidFill>
                  <a:srgbClr val="D4D4D4"/>
                </a:solidFill>
                <a:latin typeface="Courier New"/>
                <a:ea typeface="Courier New"/>
                <a:cs typeface="Courier New"/>
                <a:sym typeface="Courier New"/>
              </a:rPr>
              <a:t> = </a:t>
            </a:r>
            <a:r>
              <a:rPr lang="es" sz="1000">
                <a:solidFill>
                  <a:srgbClr val="569CD6"/>
                </a:solidFill>
                <a:latin typeface="Courier New"/>
                <a:ea typeface="Courier New"/>
                <a:cs typeface="Courier New"/>
                <a:sym typeface="Courier New"/>
              </a:rPr>
              <a:t>null</a:t>
            </a:r>
            <a:endParaRPr sz="1000">
              <a:solidFill>
                <a:srgbClr val="569CD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a:solidFill>
                  <a:srgbClr val="9CDCFE"/>
                </a:solidFill>
                <a:latin typeface="Courier New"/>
                <a:ea typeface="Courier New"/>
                <a:cs typeface="Courier New"/>
                <a:sym typeface="Courier New"/>
              </a:rPr>
              <a:t>console</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log</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usuario1</a:t>
            </a:r>
            <a:r>
              <a:rPr lang="es" sz="1000">
                <a:solidFill>
                  <a:srgbClr val="D4D4D4"/>
                </a:solidFill>
                <a:latin typeface="Courier New"/>
                <a:ea typeface="Courier New"/>
                <a:cs typeface="Courier New"/>
                <a:sym typeface="Courier New"/>
              </a:rPr>
              <a:t> || </a:t>
            </a:r>
            <a:r>
              <a:rPr lang="es" sz="1000">
                <a:solidFill>
                  <a:srgbClr val="CE9178"/>
                </a:solidFill>
                <a:latin typeface="Courier New"/>
                <a:ea typeface="Courier New"/>
                <a:cs typeface="Courier New"/>
                <a:sym typeface="Courier New"/>
              </a:rPr>
              <a:t>"El usuario no existe"</a:t>
            </a:r>
            <a:r>
              <a:rPr lang="es"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6A9955"/>
                </a:solidFill>
                <a:latin typeface="Courier New"/>
                <a:ea typeface="Courier New"/>
                <a:cs typeface="Courier New"/>
                <a:sym typeface="Courier New"/>
              </a:rPr>
              <a:t>// { nombre: 'John Doe', edad: 14 }</a:t>
            </a:r>
            <a:endParaRPr sz="10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a:solidFill>
                  <a:srgbClr val="9CDCFE"/>
                </a:solidFill>
                <a:latin typeface="Courier New"/>
                <a:ea typeface="Courier New"/>
                <a:cs typeface="Courier New"/>
                <a:sym typeface="Courier New"/>
              </a:rPr>
              <a:t>console</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log</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usuario2</a:t>
            </a:r>
            <a:r>
              <a:rPr lang="es" sz="1000">
                <a:solidFill>
                  <a:srgbClr val="D4D4D4"/>
                </a:solidFill>
                <a:latin typeface="Courier New"/>
                <a:ea typeface="Courier New"/>
                <a:cs typeface="Courier New"/>
                <a:sym typeface="Courier New"/>
              </a:rPr>
              <a:t> || </a:t>
            </a:r>
            <a:r>
              <a:rPr lang="es" sz="1000">
                <a:solidFill>
                  <a:srgbClr val="CE9178"/>
                </a:solidFill>
                <a:latin typeface="Courier New"/>
                <a:ea typeface="Courier New"/>
                <a:cs typeface="Courier New"/>
                <a:sym typeface="Courier New"/>
              </a:rPr>
              <a:t>"El usuario no existe"</a:t>
            </a:r>
            <a:r>
              <a:rPr lang="es"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00">
                <a:solidFill>
                  <a:srgbClr val="6A9955"/>
                </a:solidFill>
                <a:latin typeface="Courier New"/>
                <a:ea typeface="Courier New"/>
                <a:cs typeface="Courier New"/>
                <a:sym typeface="Courier New"/>
              </a:rPr>
              <a:t>// El usuario no existe</a:t>
            </a:r>
            <a:endParaRPr sz="1000">
              <a:solidFill>
                <a:srgbClr val="6A9955"/>
              </a:solidFill>
              <a:latin typeface="Courier New"/>
              <a:ea typeface="Courier New"/>
              <a:cs typeface="Courier New"/>
              <a:sym typeface="Courier New"/>
            </a:endParaRPr>
          </a:p>
        </p:txBody>
      </p:sp>
      <p:sp>
        <p:nvSpPr>
          <p:cNvPr id="250" name="Google Shape;250;p37"/>
          <p:cNvSpPr txBox="1"/>
          <p:nvPr/>
        </p:nvSpPr>
        <p:spPr>
          <a:xfrm>
            <a:off x="475500" y="4035275"/>
            <a:ext cx="61734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es" sz="1300">
                <a:solidFill>
                  <a:schemeClr val="dk1"/>
                </a:solidFill>
                <a:latin typeface="DM Sans"/>
                <a:ea typeface="DM Sans"/>
                <a:cs typeface="DM Sans"/>
                <a:sym typeface="DM Sans"/>
              </a:rPr>
              <a:t>También es útil para </a:t>
            </a:r>
            <a:r>
              <a:rPr lang="es" sz="1300">
                <a:solidFill>
                  <a:schemeClr val="dk1"/>
                </a:solidFill>
                <a:highlight>
                  <a:schemeClr val="accent1"/>
                </a:highlight>
                <a:latin typeface="DM Sans"/>
                <a:ea typeface="DM Sans"/>
                <a:cs typeface="DM Sans"/>
                <a:sym typeface="DM Sans"/>
              </a:rPr>
              <a:t>inicializar variables de forma condicionada</a:t>
            </a:r>
            <a:r>
              <a:rPr lang="es" sz="1300">
                <a:solidFill>
                  <a:schemeClr val="dk1"/>
                </a:solidFill>
                <a:latin typeface="DM Sans"/>
                <a:ea typeface="DM Sans"/>
                <a:cs typeface="DM Sans"/>
                <a:sym typeface="DM Sans"/>
              </a:rPr>
              <a:t> evaluando algún valor previo 👉</a:t>
            </a:r>
            <a:endParaRPr sz="100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p:nvPr/>
        </p:nvSpPr>
        <p:spPr>
          <a:xfrm>
            <a:off x="475500" y="368625"/>
            <a:ext cx="8141100" cy="65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400" b="1">
                <a:solidFill>
                  <a:schemeClr val="dk1"/>
                </a:solidFill>
                <a:latin typeface="DM Sans"/>
                <a:ea typeface="DM Sans"/>
                <a:cs typeface="DM Sans"/>
                <a:sym typeface="DM Sans"/>
              </a:rPr>
              <a:t>Operador Lógico or</a:t>
            </a:r>
            <a:endParaRPr sz="3400" b="1">
              <a:solidFill>
                <a:schemeClr val="dk1"/>
              </a:solidFill>
              <a:latin typeface="DM Sans"/>
              <a:ea typeface="DM Sans"/>
              <a:cs typeface="DM Sans"/>
              <a:sym typeface="DM Sans"/>
            </a:endParaRPr>
          </a:p>
        </p:txBody>
      </p:sp>
      <p:sp>
        <p:nvSpPr>
          <p:cNvPr id="256" name="Google Shape;256;p38"/>
          <p:cNvSpPr txBox="1"/>
          <p:nvPr/>
        </p:nvSpPr>
        <p:spPr>
          <a:xfrm>
            <a:off x="475500" y="1024425"/>
            <a:ext cx="52605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 Por ejemplo, para recuperar el último estado de un carrito de compras del usuario almacenado en localStorage al iniciar mi app podría hacer esto:</a:t>
            </a:r>
            <a:endParaRPr sz="1300">
              <a:latin typeface="DM Sans"/>
              <a:ea typeface="DM Sans"/>
              <a:cs typeface="DM Sans"/>
              <a:sym typeface="DM Sans"/>
            </a:endParaRPr>
          </a:p>
        </p:txBody>
      </p:sp>
      <p:sp>
        <p:nvSpPr>
          <p:cNvPr id="257" name="Google Shape;257;p38"/>
          <p:cNvSpPr/>
          <p:nvPr/>
        </p:nvSpPr>
        <p:spPr>
          <a:xfrm>
            <a:off x="475500" y="1849100"/>
            <a:ext cx="6891300" cy="1949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50">
                <a:solidFill>
                  <a:srgbClr val="569CD6"/>
                </a:solidFill>
                <a:latin typeface="Courier New"/>
                <a:ea typeface="Courier New"/>
                <a:cs typeface="Courier New"/>
                <a:sym typeface="Courier New"/>
              </a:rPr>
              <a:t>let</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a:t>
            </a:r>
            <a:endParaRPr sz="105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569CD6"/>
                </a:solidFill>
                <a:latin typeface="Courier New"/>
                <a:ea typeface="Courier New"/>
                <a:cs typeface="Courier New"/>
                <a:sym typeface="Courier New"/>
              </a:rPr>
              <a:t>let</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carritoLocalStorage</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JSON</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parse</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localStorage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getItem</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'carrito'</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C586C0"/>
                </a:solidFill>
                <a:latin typeface="Courier New"/>
                <a:ea typeface="Courier New"/>
                <a:cs typeface="Courier New"/>
                <a:sym typeface="Courier New"/>
              </a:rPr>
              <a:t>if</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carritoLocalStorage</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carritoLocalStorage</a:t>
            </a:r>
            <a:endParaRPr sz="105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C586C0"/>
                </a:solidFill>
                <a:latin typeface="Courier New"/>
                <a:ea typeface="Courier New"/>
                <a:cs typeface="Courier New"/>
                <a:sym typeface="Courier New"/>
              </a:rPr>
              <a:t>else</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a:t>
            </a:r>
            <a:r>
              <a:rPr lang="es" sz="1050">
                <a:solidFill>
                  <a:srgbClr val="D4D4D4"/>
                </a:solidFill>
                <a:latin typeface="Courier New"/>
                <a:ea typeface="Courier New"/>
                <a:cs typeface="Courier New"/>
                <a:sym typeface="Courier New"/>
              </a:rPr>
              <a:t> =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latin typeface="Courier New"/>
                <a:ea typeface="Courier New"/>
                <a:cs typeface="Courier New"/>
                <a:sym typeface="Courier New"/>
              </a:rPr>
              <a:t>}</a:t>
            </a:r>
            <a:endParaRPr sz="1000">
              <a:solidFill>
                <a:srgbClr val="569CD6"/>
              </a:solidFill>
              <a:latin typeface="Courier New"/>
              <a:ea typeface="Courier New"/>
              <a:cs typeface="Courier New"/>
              <a:sym typeface="Courier New"/>
            </a:endParaRPr>
          </a:p>
        </p:txBody>
      </p:sp>
      <p:sp>
        <p:nvSpPr>
          <p:cNvPr id="258" name="Google Shape;258;p38"/>
          <p:cNvSpPr txBox="1"/>
          <p:nvPr/>
        </p:nvSpPr>
        <p:spPr>
          <a:xfrm>
            <a:off x="475500" y="3841175"/>
            <a:ext cx="5345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 O simplificar el proceso con el operador lógico OR ( || ).</a:t>
            </a:r>
            <a:endParaRPr sz="1300">
              <a:latin typeface="DM Sans"/>
              <a:ea typeface="DM Sans"/>
              <a:cs typeface="DM Sans"/>
              <a:sym typeface="DM Sans"/>
            </a:endParaRPr>
          </a:p>
        </p:txBody>
      </p:sp>
      <p:sp>
        <p:nvSpPr>
          <p:cNvPr id="259" name="Google Shape;259;p38"/>
          <p:cNvSpPr/>
          <p:nvPr/>
        </p:nvSpPr>
        <p:spPr>
          <a:xfrm>
            <a:off x="475500" y="4219550"/>
            <a:ext cx="6891300" cy="384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8"/>
          <p:cNvSpPr txBox="1"/>
          <p:nvPr/>
        </p:nvSpPr>
        <p:spPr>
          <a:xfrm>
            <a:off x="494700" y="4226075"/>
            <a:ext cx="8173800" cy="346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050" dirty="0">
                <a:solidFill>
                  <a:srgbClr val="569CD6"/>
                </a:solidFill>
                <a:latin typeface="Courier New"/>
                <a:ea typeface="Courier New"/>
                <a:cs typeface="Courier New"/>
                <a:sym typeface="Courier New"/>
              </a:rPr>
              <a:t>const</a:t>
            </a:r>
            <a:r>
              <a:rPr lang="es" sz="1050" dirty="0">
                <a:solidFill>
                  <a:srgbClr val="D4D4D4"/>
                </a:solidFill>
                <a:latin typeface="Courier New"/>
                <a:ea typeface="Courier New"/>
                <a:cs typeface="Courier New"/>
                <a:sym typeface="Courier New"/>
              </a:rPr>
              <a:t> </a:t>
            </a:r>
            <a:r>
              <a:rPr lang="es" sz="1050" dirty="0">
                <a:solidFill>
                  <a:srgbClr val="4FC1FF"/>
                </a:solidFill>
                <a:latin typeface="Courier New"/>
                <a:ea typeface="Courier New"/>
                <a:cs typeface="Courier New"/>
                <a:sym typeface="Courier New"/>
              </a:rPr>
              <a:t>carrito</a:t>
            </a:r>
            <a:r>
              <a:rPr lang="es" sz="1050" dirty="0">
                <a:solidFill>
                  <a:srgbClr val="D4D4D4"/>
                </a:solidFill>
                <a:latin typeface="Courier New"/>
                <a:ea typeface="Courier New"/>
                <a:cs typeface="Courier New"/>
                <a:sym typeface="Courier New"/>
              </a:rPr>
              <a:t> = </a:t>
            </a:r>
            <a:r>
              <a:rPr lang="es" sz="1050" dirty="0">
                <a:solidFill>
                  <a:srgbClr val="9CDCFE"/>
                </a:solidFill>
                <a:latin typeface="Courier New"/>
                <a:ea typeface="Courier New"/>
                <a:cs typeface="Courier New"/>
                <a:sym typeface="Courier New"/>
              </a:rPr>
              <a:t>JSON</a:t>
            </a:r>
            <a:r>
              <a:rPr lang="es" sz="1050" dirty="0">
                <a:solidFill>
                  <a:srgbClr val="D4D4D4"/>
                </a:solidFill>
                <a:latin typeface="Courier New"/>
                <a:ea typeface="Courier New"/>
                <a:cs typeface="Courier New"/>
                <a:sym typeface="Courier New"/>
              </a:rPr>
              <a:t>.</a:t>
            </a:r>
            <a:r>
              <a:rPr lang="es" sz="1050" dirty="0">
                <a:solidFill>
                  <a:srgbClr val="DCDCAA"/>
                </a:solidFill>
                <a:latin typeface="Courier New"/>
                <a:ea typeface="Courier New"/>
                <a:cs typeface="Courier New"/>
                <a:sym typeface="Courier New"/>
              </a:rPr>
              <a:t>parse</a:t>
            </a:r>
            <a:r>
              <a:rPr lang="es" sz="1050" dirty="0">
                <a:solidFill>
                  <a:srgbClr val="D4D4D4"/>
                </a:solidFill>
                <a:latin typeface="Courier New"/>
                <a:ea typeface="Courier New"/>
                <a:cs typeface="Courier New"/>
                <a:sym typeface="Courier New"/>
              </a:rPr>
              <a:t>(</a:t>
            </a:r>
            <a:r>
              <a:rPr lang="es" sz="1050" dirty="0">
                <a:solidFill>
                  <a:srgbClr val="9CDCFE"/>
                </a:solidFill>
                <a:latin typeface="Courier New"/>
                <a:ea typeface="Courier New"/>
                <a:cs typeface="Courier New"/>
                <a:sym typeface="Courier New"/>
              </a:rPr>
              <a:t>localStorage</a:t>
            </a:r>
            <a:r>
              <a:rPr lang="es" sz="1050" dirty="0">
                <a:solidFill>
                  <a:srgbClr val="D4D4D4"/>
                </a:solidFill>
                <a:latin typeface="Courier New"/>
                <a:ea typeface="Courier New"/>
                <a:cs typeface="Courier New"/>
                <a:sym typeface="Courier New"/>
              </a:rPr>
              <a:t>.</a:t>
            </a:r>
            <a:r>
              <a:rPr lang="es" sz="1050" dirty="0">
                <a:solidFill>
                  <a:srgbClr val="DCDCAA"/>
                </a:solidFill>
                <a:latin typeface="Courier New"/>
                <a:ea typeface="Courier New"/>
                <a:cs typeface="Courier New"/>
                <a:sym typeface="Courier New"/>
              </a:rPr>
              <a:t>getItem</a:t>
            </a:r>
            <a:r>
              <a:rPr lang="es" sz="1050" dirty="0">
                <a:solidFill>
                  <a:srgbClr val="D4D4D4"/>
                </a:solidFill>
                <a:latin typeface="Courier New"/>
                <a:ea typeface="Courier New"/>
                <a:cs typeface="Courier New"/>
                <a:sym typeface="Courier New"/>
              </a:rPr>
              <a:t>(</a:t>
            </a:r>
            <a:r>
              <a:rPr lang="es" sz="1050" dirty="0">
                <a:solidFill>
                  <a:srgbClr val="CE9178"/>
                </a:solidFill>
                <a:latin typeface="Courier New"/>
                <a:ea typeface="Courier New"/>
                <a:cs typeface="Courier New"/>
                <a:sym typeface="Courier New"/>
              </a:rPr>
              <a:t>'carrito'</a:t>
            </a:r>
            <a:r>
              <a:rPr lang="es" sz="1050" dirty="0">
                <a:solidFill>
                  <a:srgbClr val="D4D4D4"/>
                </a:solidFill>
                <a:latin typeface="Courier New"/>
                <a:ea typeface="Courier New"/>
                <a:cs typeface="Courier New"/>
                <a:sym typeface="Courier New"/>
              </a:rPr>
              <a:t>)) || []</a:t>
            </a:r>
            <a:endParaRPr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266" name="Google Shape;266;p39"/>
          <p:cNvSpPr txBox="1"/>
          <p:nvPr/>
        </p:nvSpPr>
        <p:spPr>
          <a:xfrm>
            <a:off x="473350" y="1626100"/>
            <a:ext cx="7169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Vemos al </a:t>
            </a:r>
            <a:r>
              <a:rPr lang="es" sz="2500" b="1">
                <a:solidFill>
                  <a:srgbClr val="B7B7B7"/>
                </a:solidFill>
                <a:latin typeface="DM Sans"/>
                <a:ea typeface="DM Sans"/>
                <a:cs typeface="DM Sans"/>
                <a:sym typeface="DM Sans"/>
              </a:rPr>
              <a:t>operador ternario</a:t>
            </a:r>
            <a:r>
              <a:rPr lang="es" sz="2500">
                <a:solidFill>
                  <a:srgbClr val="B7B7B7"/>
                </a:solidFill>
                <a:latin typeface="DM Sans"/>
                <a:ea typeface="DM Sans"/>
                <a:cs typeface="DM Sans"/>
                <a:sym typeface="DM Sans"/>
              </a:rPr>
              <a:t> y los </a:t>
            </a:r>
            <a:r>
              <a:rPr lang="es" sz="2500" b="1">
                <a:solidFill>
                  <a:srgbClr val="B7B7B7"/>
                </a:solidFill>
                <a:latin typeface="DM Sans"/>
                <a:ea typeface="DM Sans"/>
                <a:cs typeface="DM Sans"/>
                <a:sym typeface="DM Sans"/>
              </a:rPr>
              <a:t>operadores lógicos AND y OR</a:t>
            </a:r>
            <a:r>
              <a:rPr lang="es" sz="2500">
                <a:solidFill>
                  <a:srgbClr val="B7B7B7"/>
                </a:solidFill>
                <a:latin typeface="DM Sans"/>
                <a:ea typeface="DM Sans"/>
                <a:cs typeface="DM Sans"/>
                <a:sym typeface="DM Sans"/>
              </a:rPr>
              <a:t> en acción.</a:t>
            </a:r>
            <a:r>
              <a:rPr lang="es" sz="2500" b="1">
                <a:solidFill>
                  <a:srgbClr val="B7B7B7"/>
                </a:solidFill>
                <a:latin typeface="Helvetica Neue"/>
                <a:ea typeface="Helvetica Neue"/>
                <a:cs typeface="Helvetica Neue"/>
                <a:sym typeface="Helvetica Neue"/>
              </a:rPr>
              <a:t> </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267" name="Google Shape;267;p39"/>
          <p:cNvGrpSpPr/>
          <p:nvPr/>
        </p:nvGrpSpPr>
        <p:grpSpPr>
          <a:xfrm>
            <a:off x="473351" y="619523"/>
            <a:ext cx="738900" cy="738900"/>
            <a:chOff x="473351" y="619523"/>
            <a:chExt cx="738900" cy="738900"/>
          </a:xfrm>
        </p:grpSpPr>
        <p:sp>
          <p:nvSpPr>
            <p:cNvPr id="268" name="Google Shape;268;p3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3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70" name="Google Shape;270;p39"/>
          <p:cNvSpPr txBox="1"/>
          <p:nvPr/>
        </p:nvSpPr>
        <p:spPr>
          <a:xfrm>
            <a:off x="473350" y="398055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Operador Nullish Coalescing</a:t>
            </a:r>
            <a:endParaRPr sz="4000" b="1" dirty="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p:nvPr/>
        </p:nvSpPr>
        <p:spPr>
          <a:xfrm>
            <a:off x="47550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Nullish Coalescing</a:t>
            </a:r>
            <a:endParaRPr sz="4000" b="1">
              <a:solidFill>
                <a:schemeClr val="dk1"/>
              </a:solidFill>
              <a:latin typeface="DM Sans"/>
              <a:ea typeface="DM Sans"/>
              <a:cs typeface="DM Sans"/>
              <a:sym typeface="DM Sans"/>
            </a:endParaRPr>
          </a:p>
        </p:txBody>
      </p:sp>
      <p:sp>
        <p:nvSpPr>
          <p:cNvPr id="281" name="Google Shape;281;p41"/>
          <p:cNvSpPr txBox="1"/>
          <p:nvPr/>
        </p:nvSpPr>
        <p:spPr>
          <a:xfrm>
            <a:off x="475500" y="1242325"/>
            <a:ext cx="4948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latin typeface="DM Sans"/>
                <a:ea typeface="DM Sans"/>
                <a:cs typeface="DM Sans"/>
                <a:sym typeface="DM Sans"/>
              </a:rPr>
              <a:t>Este Operador (??) funciona igual que el Operador OR ( || ), con la diferencia que admite más valores como ‘verdaderos’. En este caso, sólo obtenemos nullish en dos casos:</a:t>
            </a:r>
            <a:endParaRPr sz="1300" dirty="0">
              <a:latin typeface="DM Sans"/>
              <a:ea typeface="DM Sans"/>
              <a:cs typeface="DM Sans"/>
              <a:sym typeface="DM Sans"/>
            </a:endParaRPr>
          </a:p>
        </p:txBody>
      </p:sp>
      <p:sp>
        <p:nvSpPr>
          <p:cNvPr id="282" name="Google Shape;282;p41"/>
          <p:cNvSpPr/>
          <p:nvPr/>
        </p:nvSpPr>
        <p:spPr>
          <a:xfrm>
            <a:off x="475500" y="2090850"/>
            <a:ext cx="6891300" cy="2500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00" dirty="0">
                <a:solidFill>
                  <a:srgbClr val="9CDCFE"/>
                </a:solidFill>
                <a:latin typeface="Courier New"/>
                <a:ea typeface="Courier New"/>
                <a:cs typeface="Courier New"/>
                <a:sym typeface="Courier New"/>
              </a:rPr>
              <a:t>console</a:t>
            </a:r>
            <a:r>
              <a:rPr lang="es" sz="1200" dirty="0">
                <a:solidFill>
                  <a:srgbClr val="D4D4D4"/>
                </a:solidFill>
                <a:latin typeface="Courier New"/>
                <a:ea typeface="Courier New"/>
                <a:cs typeface="Courier New"/>
                <a:sym typeface="Courier New"/>
              </a:rPr>
              <a:t>.</a:t>
            </a:r>
            <a:r>
              <a:rPr lang="es" sz="1200" dirty="0">
                <a:solidFill>
                  <a:srgbClr val="DCDCAA"/>
                </a:solidFill>
                <a:latin typeface="Courier New"/>
                <a:ea typeface="Courier New"/>
                <a:cs typeface="Courier New"/>
                <a:sym typeface="Courier New"/>
              </a:rPr>
              <a:t>log</a:t>
            </a:r>
            <a:r>
              <a:rPr lang="es" sz="1200" dirty="0">
                <a:solidFill>
                  <a:srgbClr val="D4D4D4"/>
                </a:solidFill>
                <a:latin typeface="Courier New"/>
                <a:ea typeface="Courier New"/>
                <a:cs typeface="Courier New"/>
                <a:sym typeface="Courier New"/>
              </a:rPr>
              <a:t>( </a:t>
            </a:r>
            <a:r>
              <a:rPr lang="es" sz="1200" dirty="0">
                <a:solidFill>
                  <a:srgbClr val="B5CEA8"/>
                </a:solidFill>
                <a:latin typeface="Courier New"/>
                <a:ea typeface="Courier New"/>
                <a:cs typeface="Courier New"/>
                <a:sym typeface="Courier New"/>
              </a:rPr>
              <a:t>0</a:t>
            </a:r>
            <a:r>
              <a:rPr lang="es" sz="1200" dirty="0">
                <a:solidFill>
                  <a:srgbClr val="D4D4D4"/>
                </a:solidFill>
                <a:latin typeface="Courier New"/>
                <a:ea typeface="Courier New"/>
                <a:cs typeface="Courier New"/>
                <a:sym typeface="Courier New"/>
              </a:rPr>
              <a:t> ?? </a:t>
            </a:r>
            <a:r>
              <a:rPr lang="es" sz="1200" dirty="0">
                <a:solidFill>
                  <a:srgbClr val="CE9178"/>
                </a:solidFill>
                <a:latin typeface="Courier New"/>
                <a:ea typeface="Courier New"/>
                <a:cs typeface="Courier New"/>
                <a:sym typeface="Courier New"/>
              </a:rPr>
              <a:t>"Nullish"</a:t>
            </a:r>
            <a:r>
              <a:rPr lang="es" sz="1200" dirty="0">
                <a:solidFill>
                  <a:srgbClr val="D4D4D4"/>
                </a:solidFill>
                <a:latin typeface="Courier New"/>
                <a:ea typeface="Courier New"/>
                <a:cs typeface="Courier New"/>
                <a:sym typeface="Courier New"/>
              </a:rPr>
              <a:t>)  </a:t>
            </a:r>
            <a:r>
              <a:rPr lang="es" sz="1200" dirty="0">
                <a:solidFill>
                  <a:srgbClr val="6A9955"/>
                </a:solidFill>
                <a:latin typeface="Courier New"/>
                <a:ea typeface="Courier New"/>
                <a:cs typeface="Courier New"/>
                <a:sym typeface="Courier New"/>
              </a:rPr>
              <a:t>// 0</a:t>
            </a:r>
            <a:endParaRPr sz="12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dirty="0">
                <a:solidFill>
                  <a:srgbClr val="9CDCFE"/>
                </a:solidFill>
                <a:latin typeface="Courier New"/>
                <a:ea typeface="Courier New"/>
                <a:cs typeface="Courier New"/>
                <a:sym typeface="Courier New"/>
              </a:rPr>
              <a:t>console</a:t>
            </a:r>
            <a:r>
              <a:rPr lang="es" sz="1200" dirty="0">
                <a:solidFill>
                  <a:srgbClr val="D4D4D4"/>
                </a:solidFill>
                <a:latin typeface="Courier New"/>
                <a:ea typeface="Courier New"/>
                <a:cs typeface="Courier New"/>
                <a:sym typeface="Courier New"/>
              </a:rPr>
              <a:t>.</a:t>
            </a:r>
            <a:r>
              <a:rPr lang="es" sz="1200" dirty="0">
                <a:solidFill>
                  <a:srgbClr val="DCDCAA"/>
                </a:solidFill>
                <a:latin typeface="Courier New"/>
                <a:ea typeface="Courier New"/>
                <a:cs typeface="Courier New"/>
                <a:sym typeface="Courier New"/>
              </a:rPr>
              <a:t>log</a:t>
            </a:r>
            <a:r>
              <a:rPr lang="es" sz="1200" dirty="0">
                <a:solidFill>
                  <a:srgbClr val="D4D4D4"/>
                </a:solidFill>
                <a:latin typeface="Courier New"/>
                <a:ea typeface="Courier New"/>
                <a:cs typeface="Courier New"/>
                <a:sym typeface="Courier New"/>
              </a:rPr>
              <a:t>( </a:t>
            </a:r>
            <a:r>
              <a:rPr lang="es" sz="1200" dirty="0">
                <a:solidFill>
                  <a:srgbClr val="B5CEA8"/>
                </a:solidFill>
                <a:latin typeface="Courier New"/>
                <a:ea typeface="Courier New"/>
                <a:cs typeface="Courier New"/>
                <a:sym typeface="Courier New"/>
              </a:rPr>
              <a:t>40</a:t>
            </a:r>
            <a:r>
              <a:rPr lang="es" sz="1200" dirty="0">
                <a:solidFill>
                  <a:srgbClr val="D4D4D4"/>
                </a:solidFill>
                <a:latin typeface="Courier New"/>
                <a:ea typeface="Courier New"/>
                <a:cs typeface="Courier New"/>
                <a:sym typeface="Courier New"/>
              </a:rPr>
              <a:t> ?? </a:t>
            </a:r>
            <a:r>
              <a:rPr lang="es" sz="1200" dirty="0">
                <a:solidFill>
                  <a:srgbClr val="CE9178"/>
                </a:solidFill>
                <a:latin typeface="Courier New"/>
                <a:ea typeface="Courier New"/>
                <a:cs typeface="Courier New"/>
                <a:sym typeface="Courier New"/>
              </a:rPr>
              <a:t>"Nullish"</a:t>
            </a:r>
            <a:r>
              <a:rPr lang="es" sz="1200" dirty="0">
                <a:solidFill>
                  <a:srgbClr val="D4D4D4"/>
                </a:solidFill>
                <a:latin typeface="Courier New"/>
                <a:ea typeface="Courier New"/>
                <a:cs typeface="Courier New"/>
                <a:sym typeface="Courier New"/>
              </a:rPr>
              <a:t>)  </a:t>
            </a:r>
            <a:r>
              <a:rPr lang="es" sz="1200" dirty="0">
                <a:solidFill>
                  <a:srgbClr val="6A9955"/>
                </a:solidFill>
                <a:latin typeface="Courier New"/>
                <a:ea typeface="Courier New"/>
                <a:cs typeface="Courier New"/>
                <a:sym typeface="Courier New"/>
              </a:rPr>
              <a:t>// 40</a:t>
            </a:r>
            <a:endParaRPr sz="12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dirty="0">
                <a:solidFill>
                  <a:srgbClr val="9CDCFE"/>
                </a:solidFill>
                <a:latin typeface="Courier New"/>
                <a:ea typeface="Courier New"/>
                <a:cs typeface="Courier New"/>
                <a:sym typeface="Courier New"/>
              </a:rPr>
              <a:t>console</a:t>
            </a:r>
            <a:r>
              <a:rPr lang="es" sz="1200" dirty="0">
                <a:solidFill>
                  <a:srgbClr val="D4D4D4"/>
                </a:solidFill>
                <a:latin typeface="Courier New"/>
                <a:ea typeface="Courier New"/>
                <a:cs typeface="Courier New"/>
                <a:sym typeface="Courier New"/>
              </a:rPr>
              <a:t>.</a:t>
            </a:r>
            <a:r>
              <a:rPr lang="es" sz="1200" dirty="0">
                <a:solidFill>
                  <a:srgbClr val="DCDCAA"/>
                </a:solidFill>
                <a:latin typeface="Courier New"/>
                <a:ea typeface="Courier New"/>
                <a:cs typeface="Courier New"/>
                <a:sym typeface="Courier New"/>
              </a:rPr>
              <a:t>log</a:t>
            </a:r>
            <a:r>
              <a:rPr lang="es" sz="1200" dirty="0">
                <a:solidFill>
                  <a:srgbClr val="D4D4D4"/>
                </a:solidFill>
                <a:latin typeface="Courier New"/>
                <a:ea typeface="Courier New"/>
                <a:cs typeface="Courier New"/>
                <a:sym typeface="Courier New"/>
              </a:rPr>
              <a:t>( </a:t>
            </a:r>
            <a:r>
              <a:rPr lang="es" sz="1200" dirty="0">
                <a:solidFill>
                  <a:srgbClr val="569CD6"/>
                </a:solidFill>
                <a:latin typeface="Courier New"/>
                <a:ea typeface="Courier New"/>
                <a:cs typeface="Courier New"/>
                <a:sym typeface="Courier New"/>
              </a:rPr>
              <a:t>null</a:t>
            </a:r>
            <a:r>
              <a:rPr lang="es" sz="1200" dirty="0">
                <a:solidFill>
                  <a:srgbClr val="D4D4D4"/>
                </a:solidFill>
                <a:latin typeface="Courier New"/>
                <a:ea typeface="Courier New"/>
                <a:cs typeface="Courier New"/>
                <a:sym typeface="Courier New"/>
              </a:rPr>
              <a:t> ?? </a:t>
            </a:r>
            <a:r>
              <a:rPr lang="es" sz="1200" dirty="0">
                <a:solidFill>
                  <a:srgbClr val="CE9178"/>
                </a:solidFill>
                <a:latin typeface="Courier New"/>
                <a:ea typeface="Courier New"/>
                <a:cs typeface="Courier New"/>
                <a:sym typeface="Courier New"/>
              </a:rPr>
              <a:t>"Nullish"</a:t>
            </a:r>
            <a:r>
              <a:rPr lang="es" sz="1200" dirty="0">
                <a:solidFill>
                  <a:srgbClr val="D4D4D4"/>
                </a:solidFill>
                <a:latin typeface="Courier New"/>
                <a:ea typeface="Courier New"/>
                <a:cs typeface="Courier New"/>
                <a:sym typeface="Courier New"/>
              </a:rPr>
              <a:t>)  </a:t>
            </a:r>
            <a:r>
              <a:rPr lang="es" sz="1200" dirty="0">
                <a:solidFill>
                  <a:srgbClr val="6A9955"/>
                </a:solidFill>
                <a:latin typeface="Courier New"/>
                <a:ea typeface="Courier New"/>
                <a:cs typeface="Courier New"/>
                <a:sym typeface="Courier New"/>
              </a:rPr>
              <a:t>// Nullish</a:t>
            </a:r>
            <a:endParaRPr sz="12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dirty="0">
                <a:solidFill>
                  <a:srgbClr val="9CDCFE"/>
                </a:solidFill>
                <a:latin typeface="Courier New"/>
                <a:ea typeface="Courier New"/>
                <a:cs typeface="Courier New"/>
                <a:sym typeface="Courier New"/>
              </a:rPr>
              <a:t>console</a:t>
            </a:r>
            <a:r>
              <a:rPr lang="es" sz="1200" dirty="0">
                <a:solidFill>
                  <a:srgbClr val="D4D4D4"/>
                </a:solidFill>
                <a:latin typeface="Courier New"/>
                <a:ea typeface="Courier New"/>
                <a:cs typeface="Courier New"/>
                <a:sym typeface="Courier New"/>
              </a:rPr>
              <a:t>.</a:t>
            </a:r>
            <a:r>
              <a:rPr lang="es" sz="1200" dirty="0">
                <a:solidFill>
                  <a:srgbClr val="DCDCAA"/>
                </a:solidFill>
                <a:latin typeface="Courier New"/>
                <a:ea typeface="Courier New"/>
                <a:cs typeface="Courier New"/>
                <a:sym typeface="Courier New"/>
              </a:rPr>
              <a:t>log</a:t>
            </a:r>
            <a:r>
              <a:rPr lang="es" sz="1200" dirty="0">
                <a:solidFill>
                  <a:srgbClr val="D4D4D4"/>
                </a:solidFill>
                <a:latin typeface="Courier New"/>
                <a:ea typeface="Courier New"/>
                <a:cs typeface="Courier New"/>
                <a:sym typeface="Courier New"/>
              </a:rPr>
              <a:t>( </a:t>
            </a:r>
            <a:r>
              <a:rPr lang="es" sz="1200" dirty="0">
                <a:solidFill>
                  <a:srgbClr val="569CD6"/>
                </a:solidFill>
                <a:latin typeface="Courier New"/>
                <a:ea typeface="Courier New"/>
                <a:cs typeface="Courier New"/>
                <a:sym typeface="Courier New"/>
              </a:rPr>
              <a:t>undefined</a:t>
            </a:r>
            <a:r>
              <a:rPr lang="es" sz="1200" dirty="0">
                <a:solidFill>
                  <a:srgbClr val="D4D4D4"/>
                </a:solidFill>
                <a:latin typeface="Courier New"/>
                <a:ea typeface="Courier New"/>
                <a:cs typeface="Courier New"/>
                <a:sym typeface="Courier New"/>
              </a:rPr>
              <a:t> ?? </a:t>
            </a:r>
            <a:r>
              <a:rPr lang="es" sz="1200" dirty="0">
                <a:solidFill>
                  <a:srgbClr val="CE9178"/>
                </a:solidFill>
                <a:latin typeface="Courier New"/>
                <a:ea typeface="Courier New"/>
                <a:cs typeface="Courier New"/>
                <a:sym typeface="Courier New"/>
              </a:rPr>
              <a:t>"Nullish"</a:t>
            </a:r>
            <a:r>
              <a:rPr lang="es" sz="1200" dirty="0">
                <a:solidFill>
                  <a:srgbClr val="D4D4D4"/>
                </a:solidFill>
                <a:latin typeface="Courier New"/>
                <a:ea typeface="Courier New"/>
                <a:cs typeface="Courier New"/>
                <a:sym typeface="Courier New"/>
              </a:rPr>
              <a:t>)  </a:t>
            </a:r>
            <a:r>
              <a:rPr lang="es" sz="1200" dirty="0">
                <a:solidFill>
                  <a:srgbClr val="6A9955"/>
                </a:solidFill>
                <a:latin typeface="Courier New"/>
                <a:ea typeface="Courier New"/>
                <a:cs typeface="Courier New"/>
                <a:sym typeface="Courier New"/>
              </a:rPr>
              <a:t>// Nullish</a:t>
            </a:r>
            <a:endParaRPr sz="12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dirty="0">
                <a:solidFill>
                  <a:srgbClr val="9CDCFE"/>
                </a:solidFill>
                <a:latin typeface="Courier New"/>
                <a:ea typeface="Courier New"/>
                <a:cs typeface="Courier New"/>
                <a:sym typeface="Courier New"/>
              </a:rPr>
              <a:t>console</a:t>
            </a:r>
            <a:r>
              <a:rPr lang="es" sz="1200" dirty="0">
                <a:solidFill>
                  <a:srgbClr val="D4D4D4"/>
                </a:solidFill>
                <a:latin typeface="Courier New"/>
                <a:ea typeface="Courier New"/>
                <a:cs typeface="Courier New"/>
                <a:sym typeface="Courier New"/>
              </a:rPr>
              <a:t>.</a:t>
            </a:r>
            <a:r>
              <a:rPr lang="es" sz="1200" dirty="0">
                <a:solidFill>
                  <a:srgbClr val="DCDCAA"/>
                </a:solidFill>
                <a:latin typeface="Courier New"/>
                <a:ea typeface="Courier New"/>
                <a:cs typeface="Courier New"/>
                <a:sym typeface="Courier New"/>
              </a:rPr>
              <a:t>log</a:t>
            </a:r>
            <a:r>
              <a:rPr lang="es" sz="1200" dirty="0">
                <a:solidFill>
                  <a:srgbClr val="D4D4D4"/>
                </a:solidFill>
                <a:latin typeface="Courier New"/>
                <a:ea typeface="Courier New"/>
                <a:cs typeface="Courier New"/>
                <a:sym typeface="Courier New"/>
              </a:rPr>
              <a:t>( </a:t>
            </a:r>
            <a:r>
              <a:rPr lang="es" sz="1200" dirty="0">
                <a:solidFill>
                  <a:srgbClr val="CE9178"/>
                </a:solidFill>
                <a:latin typeface="Courier New"/>
                <a:ea typeface="Courier New"/>
                <a:cs typeface="Courier New"/>
                <a:sym typeface="Courier New"/>
              </a:rPr>
              <a:t>"Hola Mundo"</a:t>
            </a:r>
            <a:r>
              <a:rPr lang="es" sz="1200" dirty="0">
                <a:solidFill>
                  <a:srgbClr val="D4D4D4"/>
                </a:solidFill>
                <a:latin typeface="Courier New"/>
                <a:ea typeface="Courier New"/>
                <a:cs typeface="Courier New"/>
                <a:sym typeface="Courier New"/>
              </a:rPr>
              <a:t> ?? </a:t>
            </a:r>
            <a:r>
              <a:rPr lang="es" sz="1200" dirty="0">
                <a:solidFill>
                  <a:srgbClr val="CE9178"/>
                </a:solidFill>
                <a:latin typeface="Courier New"/>
                <a:ea typeface="Courier New"/>
                <a:cs typeface="Courier New"/>
                <a:sym typeface="Courier New"/>
              </a:rPr>
              <a:t>"Nullish"</a:t>
            </a:r>
            <a:r>
              <a:rPr lang="es" sz="1200" dirty="0">
                <a:solidFill>
                  <a:srgbClr val="D4D4D4"/>
                </a:solidFill>
                <a:latin typeface="Courier New"/>
                <a:ea typeface="Courier New"/>
                <a:cs typeface="Courier New"/>
                <a:sym typeface="Courier New"/>
              </a:rPr>
              <a:t>)  </a:t>
            </a:r>
            <a:r>
              <a:rPr lang="es" sz="1200" dirty="0">
                <a:solidFill>
                  <a:srgbClr val="6A9955"/>
                </a:solidFill>
                <a:latin typeface="Courier New"/>
                <a:ea typeface="Courier New"/>
                <a:cs typeface="Courier New"/>
                <a:sym typeface="Courier New"/>
              </a:rPr>
              <a:t>// Hola Mundo</a:t>
            </a:r>
            <a:endParaRPr sz="12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dirty="0">
                <a:solidFill>
                  <a:srgbClr val="9CDCFE"/>
                </a:solidFill>
                <a:latin typeface="Courier New"/>
                <a:ea typeface="Courier New"/>
                <a:cs typeface="Courier New"/>
                <a:sym typeface="Courier New"/>
              </a:rPr>
              <a:t>console</a:t>
            </a:r>
            <a:r>
              <a:rPr lang="es" sz="1200" dirty="0">
                <a:solidFill>
                  <a:srgbClr val="D4D4D4"/>
                </a:solidFill>
                <a:latin typeface="Courier New"/>
                <a:ea typeface="Courier New"/>
                <a:cs typeface="Courier New"/>
                <a:sym typeface="Courier New"/>
              </a:rPr>
              <a:t>.</a:t>
            </a:r>
            <a:r>
              <a:rPr lang="es" sz="1200" dirty="0">
                <a:solidFill>
                  <a:srgbClr val="DCDCAA"/>
                </a:solidFill>
                <a:latin typeface="Courier New"/>
                <a:ea typeface="Courier New"/>
                <a:cs typeface="Courier New"/>
                <a:sym typeface="Courier New"/>
              </a:rPr>
              <a:t>log</a:t>
            </a:r>
            <a:r>
              <a:rPr lang="es" sz="1200" dirty="0">
                <a:solidFill>
                  <a:srgbClr val="D4D4D4"/>
                </a:solidFill>
                <a:latin typeface="Courier New"/>
                <a:ea typeface="Courier New"/>
                <a:cs typeface="Courier New"/>
                <a:sym typeface="Courier New"/>
              </a:rPr>
              <a:t>( </a:t>
            </a:r>
            <a:r>
              <a:rPr lang="es" sz="1200" dirty="0">
                <a:solidFill>
                  <a:srgbClr val="CE9178"/>
                </a:solidFill>
                <a:latin typeface="Courier New"/>
                <a:ea typeface="Courier New"/>
                <a:cs typeface="Courier New"/>
                <a:sym typeface="Courier New"/>
              </a:rPr>
              <a:t>""</a:t>
            </a:r>
            <a:r>
              <a:rPr lang="es" sz="1200" dirty="0">
                <a:solidFill>
                  <a:srgbClr val="D4D4D4"/>
                </a:solidFill>
                <a:latin typeface="Courier New"/>
                <a:ea typeface="Courier New"/>
                <a:cs typeface="Courier New"/>
                <a:sym typeface="Courier New"/>
              </a:rPr>
              <a:t> ?? </a:t>
            </a:r>
            <a:r>
              <a:rPr lang="es" sz="1200" dirty="0">
                <a:solidFill>
                  <a:srgbClr val="CE9178"/>
                </a:solidFill>
                <a:latin typeface="Courier New"/>
                <a:ea typeface="Courier New"/>
                <a:cs typeface="Courier New"/>
                <a:sym typeface="Courier New"/>
              </a:rPr>
              <a:t>"Nullish"</a:t>
            </a:r>
            <a:r>
              <a:rPr lang="es" sz="1200" dirty="0">
                <a:solidFill>
                  <a:srgbClr val="D4D4D4"/>
                </a:solidFill>
                <a:latin typeface="Courier New"/>
                <a:ea typeface="Courier New"/>
                <a:cs typeface="Courier New"/>
                <a:sym typeface="Courier New"/>
              </a:rPr>
              <a:t>)  </a:t>
            </a:r>
            <a:r>
              <a:rPr lang="es" sz="1200" dirty="0">
                <a:solidFill>
                  <a:srgbClr val="6A9955"/>
                </a:solidFill>
                <a:latin typeface="Courier New"/>
                <a:ea typeface="Courier New"/>
                <a:cs typeface="Courier New"/>
                <a:sym typeface="Courier New"/>
              </a:rPr>
              <a:t>// ""</a:t>
            </a:r>
            <a:endParaRPr sz="12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dirty="0">
                <a:solidFill>
                  <a:srgbClr val="9CDCFE"/>
                </a:solidFill>
                <a:latin typeface="Courier New"/>
                <a:ea typeface="Courier New"/>
                <a:cs typeface="Courier New"/>
                <a:sym typeface="Courier New"/>
              </a:rPr>
              <a:t>console</a:t>
            </a:r>
            <a:r>
              <a:rPr lang="es" sz="1200" dirty="0">
                <a:solidFill>
                  <a:srgbClr val="D4D4D4"/>
                </a:solidFill>
                <a:latin typeface="Courier New"/>
                <a:ea typeface="Courier New"/>
                <a:cs typeface="Courier New"/>
                <a:sym typeface="Courier New"/>
              </a:rPr>
              <a:t>.</a:t>
            </a:r>
            <a:r>
              <a:rPr lang="es" sz="1200" dirty="0">
                <a:solidFill>
                  <a:srgbClr val="DCDCAA"/>
                </a:solidFill>
                <a:latin typeface="Courier New"/>
                <a:ea typeface="Courier New"/>
                <a:cs typeface="Courier New"/>
                <a:sym typeface="Courier New"/>
              </a:rPr>
              <a:t>log</a:t>
            </a:r>
            <a:r>
              <a:rPr lang="es" sz="1200" dirty="0">
                <a:solidFill>
                  <a:srgbClr val="D4D4D4"/>
                </a:solidFill>
                <a:latin typeface="Courier New"/>
                <a:ea typeface="Courier New"/>
                <a:cs typeface="Courier New"/>
                <a:sym typeface="Courier New"/>
              </a:rPr>
              <a:t>( </a:t>
            </a:r>
            <a:r>
              <a:rPr lang="es" sz="1200" dirty="0">
                <a:solidFill>
                  <a:srgbClr val="569CD6"/>
                </a:solidFill>
                <a:latin typeface="Courier New"/>
                <a:ea typeface="Courier New"/>
                <a:cs typeface="Courier New"/>
                <a:sym typeface="Courier New"/>
              </a:rPr>
              <a:t>NaN</a:t>
            </a:r>
            <a:r>
              <a:rPr lang="es" sz="1200" dirty="0">
                <a:solidFill>
                  <a:srgbClr val="D4D4D4"/>
                </a:solidFill>
                <a:latin typeface="Courier New"/>
                <a:ea typeface="Courier New"/>
                <a:cs typeface="Courier New"/>
                <a:sym typeface="Courier New"/>
              </a:rPr>
              <a:t> ?? </a:t>
            </a:r>
            <a:r>
              <a:rPr lang="es" sz="1200" dirty="0">
                <a:solidFill>
                  <a:srgbClr val="CE9178"/>
                </a:solidFill>
                <a:latin typeface="Courier New"/>
                <a:ea typeface="Courier New"/>
                <a:cs typeface="Courier New"/>
                <a:sym typeface="Courier New"/>
              </a:rPr>
              <a:t>"Nullish"</a:t>
            </a:r>
            <a:r>
              <a:rPr lang="es" sz="1200" dirty="0">
                <a:solidFill>
                  <a:srgbClr val="D4D4D4"/>
                </a:solidFill>
                <a:latin typeface="Courier New"/>
                <a:ea typeface="Courier New"/>
                <a:cs typeface="Courier New"/>
                <a:sym typeface="Courier New"/>
              </a:rPr>
              <a:t>)  </a:t>
            </a:r>
            <a:r>
              <a:rPr lang="es" sz="1200" dirty="0">
                <a:solidFill>
                  <a:srgbClr val="6A9955"/>
                </a:solidFill>
                <a:latin typeface="Courier New"/>
                <a:ea typeface="Courier New"/>
                <a:cs typeface="Courier New"/>
                <a:sym typeface="Courier New"/>
              </a:rPr>
              <a:t>// NaN</a:t>
            </a:r>
            <a:endParaRPr sz="12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dirty="0">
                <a:solidFill>
                  <a:srgbClr val="9CDCFE"/>
                </a:solidFill>
                <a:latin typeface="Courier New"/>
                <a:ea typeface="Courier New"/>
                <a:cs typeface="Courier New"/>
                <a:sym typeface="Courier New"/>
              </a:rPr>
              <a:t>console</a:t>
            </a:r>
            <a:r>
              <a:rPr lang="es" sz="1200" dirty="0">
                <a:solidFill>
                  <a:srgbClr val="D4D4D4"/>
                </a:solidFill>
                <a:latin typeface="Courier New"/>
                <a:ea typeface="Courier New"/>
                <a:cs typeface="Courier New"/>
                <a:sym typeface="Courier New"/>
              </a:rPr>
              <a:t>.</a:t>
            </a:r>
            <a:r>
              <a:rPr lang="es" sz="1200" dirty="0">
                <a:solidFill>
                  <a:srgbClr val="DCDCAA"/>
                </a:solidFill>
                <a:latin typeface="Courier New"/>
                <a:ea typeface="Courier New"/>
                <a:cs typeface="Courier New"/>
                <a:sym typeface="Courier New"/>
              </a:rPr>
              <a:t>log</a:t>
            </a:r>
            <a:r>
              <a:rPr lang="es" sz="1200" dirty="0">
                <a:solidFill>
                  <a:srgbClr val="D4D4D4"/>
                </a:solidFill>
                <a:latin typeface="Courier New"/>
                <a:ea typeface="Courier New"/>
                <a:cs typeface="Courier New"/>
                <a:sym typeface="Courier New"/>
              </a:rPr>
              <a:t>( </a:t>
            </a:r>
            <a:r>
              <a:rPr lang="es" sz="1200" dirty="0">
                <a:solidFill>
                  <a:srgbClr val="569CD6"/>
                </a:solidFill>
                <a:latin typeface="Courier New"/>
                <a:ea typeface="Courier New"/>
                <a:cs typeface="Courier New"/>
                <a:sym typeface="Courier New"/>
              </a:rPr>
              <a:t>true</a:t>
            </a:r>
            <a:r>
              <a:rPr lang="es" sz="1200" dirty="0">
                <a:solidFill>
                  <a:srgbClr val="D4D4D4"/>
                </a:solidFill>
                <a:latin typeface="Courier New"/>
                <a:ea typeface="Courier New"/>
                <a:cs typeface="Courier New"/>
                <a:sym typeface="Courier New"/>
              </a:rPr>
              <a:t> ?? </a:t>
            </a:r>
            <a:r>
              <a:rPr lang="es" sz="1200" dirty="0">
                <a:solidFill>
                  <a:srgbClr val="CE9178"/>
                </a:solidFill>
                <a:latin typeface="Courier New"/>
                <a:ea typeface="Courier New"/>
                <a:cs typeface="Courier New"/>
                <a:sym typeface="Courier New"/>
              </a:rPr>
              <a:t>"Nullish"</a:t>
            </a:r>
            <a:r>
              <a:rPr lang="es" sz="1200" dirty="0">
                <a:solidFill>
                  <a:srgbClr val="D4D4D4"/>
                </a:solidFill>
                <a:latin typeface="Courier New"/>
                <a:ea typeface="Courier New"/>
                <a:cs typeface="Courier New"/>
                <a:sym typeface="Courier New"/>
              </a:rPr>
              <a:t>)  </a:t>
            </a:r>
            <a:r>
              <a:rPr lang="es" sz="1200" dirty="0">
                <a:solidFill>
                  <a:srgbClr val="6A9955"/>
                </a:solidFill>
                <a:latin typeface="Courier New"/>
                <a:ea typeface="Courier New"/>
                <a:cs typeface="Courier New"/>
                <a:sym typeface="Courier New"/>
              </a:rPr>
              <a:t>// true</a:t>
            </a:r>
            <a:endParaRPr sz="12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00" dirty="0">
                <a:solidFill>
                  <a:srgbClr val="9CDCFE"/>
                </a:solidFill>
                <a:latin typeface="Courier New"/>
                <a:ea typeface="Courier New"/>
                <a:cs typeface="Courier New"/>
                <a:sym typeface="Courier New"/>
              </a:rPr>
              <a:t>console</a:t>
            </a:r>
            <a:r>
              <a:rPr lang="es" sz="1200" dirty="0">
                <a:solidFill>
                  <a:srgbClr val="D4D4D4"/>
                </a:solidFill>
                <a:latin typeface="Courier New"/>
                <a:ea typeface="Courier New"/>
                <a:cs typeface="Courier New"/>
                <a:sym typeface="Courier New"/>
              </a:rPr>
              <a:t>.</a:t>
            </a:r>
            <a:r>
              <a:rPr lang="es" sz="1200" dirty="0">
                <a:solidFill>
                  <a:srgbClr val="DCDCAA"/>
                </a:solidFill>
                <a:latin typeface="Courier New"/>
                <a:ea typeface="Courier New"/>
                <a:cs typeface="Courier New"/>
                <a:sym typeface="Courier New"/>
              </a:rPr>
              <a:t>log</a:t>
            </a:r>
            <a:r>
              <a:rPr lang="es" sz="1200" dirty="0">
                <a:solidFill>
                  <a:srgbClr val="D4D4D4"/>
                </a:solidFill>
                <a:latin typeface="Courier New"/>
                <a:ea typeface="Courier New"/>
                <a:cs typeface="Courier New"/>
                <a:sym typeface="Courier New"/>
              </a:rPr>
              <a:t>( </a:t>
            </a:r>
            <a:r>
              <a:rPr lang="es" sz="1200" dirty="0">
                <a:solidFill>
                  <a:srgbClr val="569CD6"/>
                </a:solidFill>
                <a:latin typeface="Courier New"/>
                <a:ea typeface="Courier New"/>
                <a:cs typeface="Courier New"/>
                <a:sym typeface="Courier New"/>
              </a:rPr>
              <a:t>false</a:t>
            </a:r>
            <a:r>
              <a:rPr lang="es" sz="1200" dirty="0">
                <a:solidFill>
                  <a:srgbClr val="D4D4D4"/>
                </a:solidFill>
                <a:latin typeface="Courier New"/>
                <a:ea typeface="Courier New"/>
                <a:cs typeface="Courier New"/>
                <a:sym typeface="Courier New"/>
              </a:rPr>
              <a:t> ?? </a:t>
            </a:r>
            <a:r>
              <a:rPr lang="es" sz="1200" dirty="0">
                <a:solidFill>
                  <a:srgbClr val="CE9178"/>
                </a:solidFill>
                <a:latin typeface="Courier New"/>
                <a:ea typeface="Courier New"/>
                <a:cs typeface="Courier New"/>
                <a:sym typeface="Courier New"/>
              </a:rPr>
              <a:t>"Nullish"</a:t>
            </a:r>
            <a:r>
              <a:rPr lang="es" sz="1200" dirty="0">
                <a:solidFill>
                  <a:srgbClr val="D4D4D4"/>
                </a:solidFill>
                <a:latin typeface="Courier New"/>
                <a:ea typeface="Courier New"/>
                <a:cs typeface="Courier New"/>
                <a:sym typeface="Courier New"/>
              </a:rPr>
              <a:t>)  </a:t>
            </a:r>
            <a:r>
              <a:rPr lang="es" sz="1200" dirty="0">
                <a:solidFill>
                  <a:srgbClr val="6A9955"/>
                </a:solidFill>
                <a:latin typeface="Courier New"/>
                <a:ea typeface="Courier New"/>
                <a:cs typeface="Courier New"/>
                <a:sym typeface="Courier New"/>
              </a:rPr>
              <a:t>// false</a:t>
            </a:r>
            <a:endParaRPr sz="1200" dirty="0">
              <a:solidFill>
                <a:srgbClr val="9CDCFE"/>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2"/>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Acceso condicional a un objeto</a:t>
            </a:r>
            <a:endParaRPr sz="4000" b="1">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p:nvPr/>
        </p:nvSpPr>
        <p:spPr>
          <a:xfrm>
            <a:off x="47550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Acceso condicional a un objeto</a:t>
            </a:r>
            <a:endParaRPr sz="4000" b="1">
              <a:solidFill>
                <a:schemeClr val="dk1"/>
              </a:solidFill>
              <a:latin typeface="DM Sans"/>
              <a:ea typeface="DM Sans"/>
              <a:cs typeface="DM Sans"/>
              <a:sym typeface="DM Sans"/>
            </a:endParaRPr>
          </a:p>
        </p:txBody>
      </p:sp>
      <p:sp>
        <p:nvSpPr>
          <p:cNvPr id="293" name="Google Shape;293;p43"/>
          <p:cNvSpPr txBox="1"/>
          <p:nvPr/>
        </p:nvSpPr>
        <p:spPr>
          <a:xfrm>
            <a:off x="475500" y="1262925"/>
            <a:ext cx="5413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 intentamos acceder a un objeto que no existe naturalmente obtendremos un error. Pero, si usamos el operador ? sobre la referencia de un objeto para condicionar su acceso podemos tener un mejor control de errores en la ejecución:</a:t>
            </a:r>
            <a:endParaRPr sz="1350">
              <a:latin typeface="DM Sans"/>
              <a:ea typeface="DM Sans"/>
              <a:cs typeface="DM Sans"/>
              <a:sym typeface="DM Sans"/>
            </a:endParaRPr>
          </a:p>
        </p:txBody>
      </p:sp>
      <p:sp>
        <p:nvSpPr>
          <p:cNvPr id="294" name="Google Shape;294;p43"/>
          <p:cNvSpPr/>
          <p:nvPr/>
        </p:nvSpPr>
        <p:spPr>
          <a:xfrm>
            <a:off x="475500" y="2460250"/>
            <a:ext cx="6891300" cy="2096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null</a:t>
            </a:r>
            <a:endParaRPr sz="1250">
              <a:solidFill>
                <a:srgbClr val="569CD6"/>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"El usuario no existe"</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6A9955"/>
                </a:solidFill>
                <a:latin typeface="Courier New"/>
                <a:ea typeface="Courier New"/>
                <a:cs typeface="Courier New"/>
                <a:sym typeface="Courier New"/>
              </a:rPr>
              <a:t>// Error: "No se pueden leer propiedades de NULL"</a:t>
            </a:r>
            <a:endParaRPr sz="12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"El usuario no existe"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a:solidFill>
                  <a:srgbClr val="6A9955"/>
                </a:solidFill>
                <a:latin typeface="Courier New"/>
                <a:ea typeface="Courier New"/>
                <a:cs typeface="Courier New"/>
                <a:sym typeface="Courier New"/>
              </a:rPr>
              <a:t>// "El usuario no existe"</a:t>
            </a:r>
            <a:endParaRPr sz="1000">
              <a:solidFill>
                <a:srgbClr val="9CDCFE"/>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2" name="Google Shape;62;p17"/>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Simplificar </a:t>
            </a:r>
            <a:r>
              <a:rPr lang="es" sz="1350">
                <a:solidFill>
                  <a:schemeClr val="lt1"/>
                </a:solidFill>
                <a:latin typeface="DM Sans"/>
                <a:ea typeface="DM Sans"/>
                <a:cs typeface="DM Sans"/>
                <a:sym typeface="DM Sans"/>
              </a:rPr>
              <a:t>procesos con</a:t>
            </a:r>
            <a:r>
              <a:rPr lang="es" sz="1350" b="1">
                <a:solidFill>
                  <a:schemeClr val="lt1"/>
                </a:solidFill>
                <a:latin typeface="DM Sans"/>
                <a:ea typeface="DM Sans"/>
                <a:cs typeface="DM Sans"/>
                <a:sym typeface="DM Sans"/>
              </a:rPr>
              <a:t> operadores ternarios y lógicos.</a:t>
            </a:r>
            <a:endParaRPr sz="1350">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64" name="Google Shape;64;p17"/>
          <p:cNvSpPr txBox="1"/>
          <p:nvPr/>
        </p:nvSpPr>
        <p:spPr>
          <a:xfrm>
            <a:off x="2690561" y="2054738"/>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Entender </a:t>
            </a:r>
            <a:r>
              <a:rPr lang="es" sz="1350">
                <a:solidFill>
                  <a:schemeClr val="lt1"/>
                </a:solidFill>
                <a:latin typeface="DM Sans"/>
                <a:ea typeface="DM Sans"/>
                <a:cs typeface="DM Sans"/>
                <a:sym typeface="DM Sans"/>
              </a:rPr>
              <a:t>cómo aplicar la</a:t>
            </a:r>
            <a:r>
              <a:rPr lang="es" sz="1350" b="1">
                <a:solidFill>
                  <a:schemeClr val="lt1"/>
                </a:solidFill>
                <a:latin typeface="DM Sans"/>
                <a:ea typeface="DM Sans"/>
                <a:cs typeface="DM Sans"/>
                <a:sym typeface="DM Sans"/>
              </a:rPr>
              <a:t> desestructuración </a:t>
            </a:r>
            <a:r>
              <a:rPr lang="es" sz="1350">
                <a:solidFill>
                  <a:schemeClr val="lt1"/>
                </a:solidFill>
                <a:latin typeface="DM Sans"/>
                <a:ea typeface="DM Sans"/>
                <a:cs typeface="DM Sans"/>
                <a:sym typeface="DM Sans"/>
              </a:rPr>
              <a:t>de objetos y arrays.</a:t>
            </a:r>
            <a:endParaRPr sz="1350">
              <a:solidFill>
                <a:schemeClr val="lt1"/>
              </a:solidFill>
              <a:latin typeface="DM Sans"/>
              <a:ea typeface="DM Sans"/>
              <a:cs typeface="DM Sans"/>
              <a:sym typeface="DM Sans"/>
            </a:endParaRPr>
          </a:p>
        </p:txBody>
      </p:sp>
      <p:pic>
        <p:nvPicPr>
          <p:cNvPr id="65" name="Google Shape;65;p17"/>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66" name="Google Shape;66;p17"/>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el funcionamiento del </a:t>
            </a:r>
            <a:r>
              <a:rPr lang="es" sz="1350" b="1">
                <a:solidFill>
                  <a:schemeClr val="lt1"/>
                </a:solidFill>
                <a:latin typeface="DM Sans"/>
                <a:ea typeface="DM Sans"/>
                <a:cs typeface="DM Sans"/>
                <a:sym typeface="DM Sans"/>
              </a:rPr>
              <a:t>operador spread.</a:t>
            </a:r>
            <a:endParaRPr sz="1350">
              <a:solidFill>
                <a:schemeClr val="lt1"/>
              </a:solidFill>
              <a:latin typeface="DM Sans"/>
              <a:ea typeface="DM Sans"/>
              <a:cs typeface="DM Sans"/>
              <a:sym typeface="DM Sans"/>
            </a:endParaRPr>
          </a:p>
        </p:txBody>
      </p:sp>
      <p:pic>
        <p:nvPicPr>
          <p:cNvPr id="67" name="Google Shape;67;p17"/>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68" name="Google Shape;68;p17"/>
          <p:cNvSpPr txBox="1"/>
          <p:nvPr/>
        </p:nvSpPr>
        <p:spPr>
          <a:xfrm>
            <a:off x="2690550" y="357541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Identificar oportunidades de optimización </a:t>
            </a:r>
            <a:r>
              <a:rPr lang="es" sz="1350">
                <a:solidFill>
                  <a:schemeClr val="lt1"/>
                </a:solidFill>
                <a:latin typeface="DM Sans"/>
                <a:ea typeface="DM Sans"/>
                <a:cs typeface="DM Sans"/>
                <a:sym typeface="DM Sans"/>
              </a:rPr>
              <a:t>de código.</a:t>
            </a:r>
            <a:endParaRPr sz="1350">
              <a:solidFill>
                <a:schemeClr val="lt1"/>
              </a:solidFill>
              <a:latin typeface="DM Sans"/>
              <a:ea typeface="DM Sans"/>
              <a:cs typeface="DM Sans"/>
              <a:sym typeface="DM Sans"/>
            </a:endParaRPr>
          </a:p>
        </p:txBody>
      </p:sp>
      <p:cxnSp>
        <p:nvCxnSpPr>
          <p:cNvPr id="69" name="Google Shape;69;p17"/>
          <p:cNvCxnSpPr>
            <a:stCxn id="61" idx="2"/>
            <a:endCxn id="63" idx="0"/>
          </p:cNvCxnSpPr>
          <p:nvPr/>
        </p:nvCxnSpPr>
        <p:spPr>
          <a:xfrm rot="-5400000" flipH="1">
            <a:off x="2052975" y="1960237"/>
            <a:ext cx="436500" cy="600"/>
          </a:xfrm>
          <a:prstGeom prst="bentConnector3">
            <a:avLst>
              <a:gd name="adj1" fmla="val 49991"/>
            </a:avLst>
          </a:prstGeom>
          <a:noFill/>
          <a:ln w="9525" cap="flat" cmpd="sng">
            <a:solidFill>
              <a:srgbClr val="EAFF6A"/>
            </a:solidFill>
            <a:prstDash val="solid"/>
            <a:round/>
            <a:headEnd type="none" w="med" len="med"/>
            <a:tailEnd type="none" w="med" len="med"/>
          </a:ln>
        </p:spPr>
      </p:cxnSp>
      <p:cxnSp>
        <p:nvCxnSpPr>
          <p:cNvPr id="70" name="Google Shape;70;p17"/>
          <p:cNvCxnSpPr>
            <a:stCxn id="63" idx="2"/>
            <a:endCxn id="65" idx="0"/>
          </p:cNvCxnSpPr>
          <p:nvPr/>
        </p:nvCxnSpPr>
        <p:spPr>
          <a:xfrm rot="-5400000" flipH="1">
            <a:off x="1953825" y="2692487"/>
            <a:ext cx="634200" cy="600"/>
          </a:xfrm>
          <a:prstGeom prst="bentConnector3">
            <a:avLst>
              <a:gd name="adj1" fmla="val 50004"/>
            </a:avLst>
          </a:prstGeom>
          <a:noFill/>
          <a:ln w="9525" cap="flat" cmpd="sng">
            <a:solidFill>
              <a:srgbClr val="EAFF6A"/>
            </a:solidFill>
            <a:prstDash val="solid"/>
            <a:round/>
            <a:headEnd type="none" w="med" len="med"/>
            <a:tailEnd type="none" w="med" len="med"/>
          </a:ln>
        </p:spPr>
      </p:cxnSp>
      <p:cxnSp>
        <p:nvCxnSpPr>
          <p:cNvPr id="71" name="Google Shape;71;p17"/>
          <p:cNvCxnSpPr>
            <a:stCxn id="65" idx="2"/>
            <a:endCxn id="67" idx="0"/>
          </p:cNvCxnSpPr>
          <p:nvPr/>
        </p:nvCxnSpPr>
        <p:spPr>
          <a:xfrm rot="-5400000" flipH="1">
            <a:off x="2032575" y="3444962"/>
            <a:ext cx="476700" cy="600"/>
          </a:xfrm>
          <a:prstGeom prst="bentConnector3">
            <a:avLst>
              <a:gd name="adj1" fmla="val 49995"/>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4"/>
          <p:cNvSpPr txBox="1"/>
          <p:nvPr/>
        </p:nvSpPr>
        <p:spPr>
          <a:xfrm>
            <a:off x="475500" y="468275"/>
            <a:ext cx="8141100" cy="71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800" b="1">
                <a:solidFill>
                  <a:schemeClr val="dk1"/>
                </a:solidFill>
                <a:latin typeface="DM Sans"/>
                <a:ea typeface="DM Sans"/>
                <a:cs typeface="DM Sans"/>
                <a:sym typeface="DM Sans"/>
              </a:rPr>
              <a:t>Acceso condicional a un objeto</a:t>
            </a:r>
            <a:endParaRPr sz="3800" b="1">
              <a:solidFill>
                <a:schemeClr val="dk1"/>
              </a:solidFill>
              <a:latin typeface="DM Sans"/>
              <a:ea typeface="DM Sans"/>
              <a:cs typeface="DM Sans"/>
              <a:sym typeface="DM Sans"/>
            </a:endParaRPr>
          </a:p>
        </p:txBody>
      </p:sp>
      <p:sp>
        <p:nvSpPr>
          <p:cNvPr id="300" name="Google Shape;300;p44"/>
          <p:cNvSpPr txBox="1"/>
          <p:nvPr/>
        </p:nvSpPr>
        <p:spPr>
          <a:xfrm>
            <a:off x="475500" y="1262925"/>
            <a:ext cx="5413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También puede aplicarse sobre propiedades que sean objetos para evaluar su existencia/validez y controlar los flujos del programa:</a:t>
            </a:r>
            <a:endParaRPr sz="1300">
              <a:latin typeface="DM Sans"/>
              <a:ea typeface="DM Sans"/>
              <a:cs typeface="DM Sans"/>
              <a:sym typeface="DM Sans"/>
            </a:endParaRPr>
          </a:p>
        </p:txBody>
      </p:sp>
      <p:sp>
        <p:nvSpPr>
          <p:cNvPr id="301" name="Google Shape;301;p44"/>
          <p:cNvSpPr/>
          <p:nvPr/>
        </p:nvSpPr>
        <p:spPr>
          <a:xfrm>
            <a:off x="475500" y="2000250"/>
            <a:ext cx="6891300" cy="2591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000" dirty="0">
                <a:solidFill>
                  <a:srgbClr val="569CD6"/>
                </a:solidFill>
                <a:latin typeface="Courier New"/>
                <a:ea typeface="Courier New"/>
                <a:cs typeface="Courier New"/>
                <a:sym typeface="Courier New"/>
              </a:rPr>
              <a:t>const</a:t>
            </a:r>
            <a:r>
              <a:rPr lang="es" sz="1000" dirty="0">
                <a:solidFill>
                  <a:srgbClr val="D4D4D4"/>
                </a:solidFill>
                <a:latin typeface="Courier New"/>
                <a:ea typeface="Courier New"/>
                <a:cs typeface="Courier New"/>
                <a:sym typeface="Courier New"/>
              </a:rPr>
              <a:t> </a:t>
            </a:r>
            <a:r>
              <a:rPr lang="es" sz="1000" dirty="0">
                <a:solidFill>
                  <a:srgbClr val="4FC1FF"/>
                </a:solidFill>
                <a:latin typeface="Courier New"/>
                <a:ea typeface="Courier New"/>
                <a:cs typeface="Courier New"/>
                <a:sym typeface="Courier New"/>
              </a:rPr>
              <a:t>usuario</a:t>
            </a:r>
            <a:r>
              <a:rPr lang="es" sz="1000" dirty="0">
                <a:solidFill>
                  <a:srgbClr val="D4D4D4"/>
                </a:solidFill>
                <a:latin typeface="Courier New"/>
                <a:ea typeface="Courier New"/>
                <a:cs typeface="Courier New"/>
                <a:sym typeface="Courier New"/>
              </a:rPr>
              <a:t> = {</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D4D4D4"/>
                </a:solidFill>
                <a:latin typeface="Courier New"/>
                <a:ea typeface="Courier New"/>
                <a:cs typeface="Courier New"/>
                <a:sym typeface="Courier New"/>
              </a:rPr>
              <a:t>  </a:t>
            </a:r>
            <a:r>
              <a:rPr lang="es" sz="1000" dirty="0">
                <a:solidFill>
                  <a:srgbClr val="9CDCFE"/>
                </a:solidFill>
                <a:latin typeface="Courier New"/>
                <a:ea typeface="Courier New"/>
                <a:cs typeface="Courier New"/>
                <a:sym typeface="Courier New"/>
              </a:rPr>
              <a:t>nombre:</a:t>
            </a:r>
            <a:r>
              <a:rPr lang="es" sz="1000" dirty="0">
                <a:solidFill>
                  <a:srgbClr val="D4D4D4"/>
                </a:solidFill>
                <a:latin typeface="Courier New"/>
                <a:ea typeface="Courier New"/>
                <a:cs typeface="Courier New"/>
                <a:sym typeface="Courier New"/>
              </a:rPr>
              <a:t> </a:t>
            </a:r>
            <a:r>
              <a:rPr lang="es" sz="1000" dirty="0">
                <a:solidFill>
                  <a:srgbClr val="CE9178"/>
                </a:solidFill>
                <a:latin typeface="Courier New"/>
                <a:ea typeface="Courier New"/>
                <a:cs typeface="Courier New"/>
                <a:sym typeface="Courier New"/>
              </a:rPr>
              <a:t>"John Doe"</a:t>
            </a: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D4D4D4"/>
                </a:solidFill>
                <a:latin typeface="Courier New"/>
                <a:ea typeface="Courier New"/>
                <a:cs typeface="Courier New"/>
                <a:sym typeface="Courier New"/>
              </a:rPr>
              <a:t>  </a:t>
            </a:r>
            <a:r>
              <a:rPr lang="es" sz="1000" dirty="0">
                <a:solidFill>
                  <a:srgbClr val="9CDCFE"/>
                </a:solidFill>
                <a:latin typeface="Courier New"/>
                <a:ea typeface="Courier New"/>
                <a:cs typeface="Courier New"/>
                <a:sym typeface="Courier New"/>
              </a:rPr>
              <a:t>edad:</a:t>
            </a:r>
            <a:r>
              <a:rPr lang="es" sz="1000" dirty="0">
                <a:solidFill>
                  <a:srgbClr val="D4D4D4"/>
                </a:solidFill>
                <a:latin typeface="Courier New"/>
                <a:ea typeface="Courier New"/>
                <a:cs typeface="Courier New"/>
                <a:sym typeface="Courier New"/>
              </a:rPr>
              <a:t> </a:t>
            </a:r>
            <a:r>
              <a:rPr lang="es" sz="1000" dirty="0">
                <a:solidFill>
                  <a:srgbClr val="B5CEA8"/>
                </a:solidFill>
                <a:latin typeface="Courier New"/>
                <a:ea typeface="Courier New"/>
                <a:cs typeface="Courier New"/>
                <a:sym typeface="Courier New"/>
              </a:rPr>
              <a:t>22</a:t>
            </a: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D4D4D4"/>
                </a:solidFill>
                <a:latin typeface="Courier New"/>
                <a:ea typeface="Courier New"/>
                <a:cs typeface="Courier New"/>
                <a:sym typeface="Courier New"/>
              </a:rPr>
              <a:t>  </a:t>
            </a:r>
            <a:r>
              <a:rPr lang="es" sz="1000" dirty="0">
                <a:solidFill>
                  <a:srgbClr val="9CDCFE"/>
                </a:solidFill>
                <a:latin typeface="Courier New"/>
                <a:ea typeface="Courier New"/>
                <a:cs typeface="Courier New"/>
                <a:sym typeface="Courier New"/>
              </a:rPr>
              <a:t>cursos:</a:t>
            </a:r>
            <a:r>
              <a:rPr lang="es" sz="1000" dirty="0">
                <a:solidFill>
                  <a:srgbClr val="D4D4D4"/>
                </a:solidFill>
                <a:latin typeface="Courier New"/>
                <a:ea typeface="Courier New"/>
                <a:cs typeface="Courier New"/>
                <a:sym typeface="Courier New"/>
              </a:rPr>
              <a:t> {</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D4D4D4"/>
                </a:solidFill>
                <a:latin typeface="Courier New"/>
                <a:ea typeface="Courier New"/>
                <a:cs typeface="Courier New"/>
                <a:sym typeface="Courier New"/>
              </a:rPr>
              <a:t>    </a:t>
            </a:r>
            <a:r>
              <a:rPr lang="es" sz="1000" dirty="0">
                <a:solidFill>
                  <a:srgbClr val="9CDCFE"/>
                </a:solidFill>
                <a:latin typeface="Courier New"/>
                <a:ea typeface="Courier New"/>
                <a:cs typeface="Courier New"/>
                <a:sym typeface="Courier New"/>
              </a:rPr>
              <a:t>javascript:</a:t>
            </a:r>
            <a:r>
              <a:rPr lang="es" sz="1000" dirty="0">
                <a:solidFill>
                  <a:srgbClr val="D4D4D4"/>
                </a:solidFill>
                <a:latin typeface="Courier New"/>
                <a:ea typeface="Courier New"/>
                <a:cs typeface="Courier New"/>
                <a:sym typeface="Courier New"/>
              </a:rPr>
              <a:t> </a:t>
            </a:r>
            <a:r>
              <a:rPr lang="es" sz="1000" dirty="0">
                <a:solidFill>
                  <a:srgbClr val="CE9178"/>
                </a:solidFill>
                <a:latin typeface="Courier New"/>
                <a:ea typeface="Courier New"/>
                <a:cs typeface="Courier New"/>
                <a:sym typeface="Courier New"/>
              </a:rPr>
              <a:t>"aprobado"</a:t>
            </a:r>
            <a:endParaRPr sz="1000" dirty="0">
              <a:solidFill>
                <a:srgbClr val="CE917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D4D4D4"/>
                </a:solidFill>
                <a:latin typeface="Courier New"/>
                <a:ea typeface="Courier New"/>
                <a:cs typeface="Courier New"/>
                <a:sym typeface="Courier New"/>
              </a:rPr>
              <a:t>  }</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9CDCFE"/>
                </a:solidFill>
                <a:latin typeface="Courier New"/>
                <a:ea typeface="Courier New"/>
                <a:cs typeface="Courier New"/>
                <a:sym typeface="Courier New"/>
              </a:rPr>
              <a:t>console</a:t>
            </a:r>
            <a:r>
              <a:rPr lang="es" sz="1000" dirty="0">
                <a:solidFill>
                  <a:srgbClr val="D4D4D4"/>
                </a:solidFill>
                <a:latin typeface="Courier New"/>
                <a:ea typeface="Courier New"/>
                <a:cs typeface="Courier New"/>
                <a:sym typeface="Courier New"/>
              </a:rPr>
              <a:t>.</a:t>
            </a:r>
            <a:r>
              <a:rPr lang="es" sz="1000" dirty="0">
                <a:solidFill>
                  <a:srgbClr val="DCDCAA"/>
                </a:solidFill>
                <a:latin typeface="Courier New"/>
                <a:ea typeface="Courier New"/>
                <a:cs typeface="Courier New"/>
                <a:sym typeface="Courier New"/>
              </a:rPr>
              <a:t>log</a:t>
            </a:r>
            <a:r>
              <a:rPr lang="es" sz="1000" dirty="0">
                <a:solidFill>
                  <a:srgbClr val="D4D4D4"/>
                </a:solidFill>
                <a:latin typeface="Courier New"/>
                <a:ea typeface="Courier New"/>
                <a:cs typeface="Courier New"/>
                <a:sym typeface="Courier New"/>
              </a:rPr>
              <a:t>( </a:t>
            </a:r>
            <a:r>
              <a:rPr lang="es" sz="1000" dirty="0">
                <a:solidFill>
                  <a:srgbClr val="4FC1FF"/>
                </a:solidFill>
                <a:latin typeface="Courier New"/>
                <a:ea typeface="Courier New"/>
                <a:cs typeface="Courier New"/>
                <a:sym typeface="Courier New"/>
              </a:rPr>
              <a:t>usuario</a:t>
            </a:r>
            <a:r>
              <a:rPr lang="es" sz="1000" dirty="0">
                <a:solidFill>
                  <a:srgbClr val="D4D4D4"/>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cursos</a:t>
            </a:r>
            <a:r>
              <a:rPr lang="es" sz="1000" dirty="0">
                <a:solidFill>
                  <a:srgbClr val="D4D4D4"/>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javascript</a:t>
            </a:r>
            <a:r>
              <a:rPr lang="es" sz="1000" dirty="0">
                <a:solidFill>
                  <a:srgbClr val="D4D4D4"/>
                </a:solidFill>
                <a:latin typeface="Courier New"/>
                <a:ea typeface="Courier New"/>
                <a:cs typeface="Courier New"/>
                <a:sym typeface="Courier New"/>
              </a:rPr>
              <a:t> || </a:t>
            </a:r>
            <a:r>
              <a:rPr lang="es" sz="1000" dirty="0">
                <a:solidFill>
                  <a:srgbClr val="CE9178"/>
                </a:solidFill>
                <a:latin typeface="Courier New"/>
                <a:ea typeface="Courier New"/>
                <a:cs typeface="Courier New"/>
                <a:sym typeface="Courier New"/>
              </a:rPr>
              <a:t>"La propiedad no existe"</a:t>
            </a: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6A9955"/>
                </a:solidFill>
                <a:latin typeface="Courier New"/>
                <a:ea typeface="Courier New"/>
                <a:cs typeface="Courier New"/>
                <a:sym typeface="Courier New"/>
              </a:rPr>
              <a:t>// "aprobado"</a:t>
            </a:r>
            <a:endParaRPr sz="10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9CDCFE"/>
                </a:solidFill>
                <a:latin typeface="Courier New"/>
                <a:ea typeface="Courier New"/>
                <a:cs typeface="Courier New"/>
                <a:sym typeface="Courier New"/>
              </a:rPr>
              <a:t>console</a:t>
            </a:r>
            <a:r>
              <a:rPr lang="es" sz="1000" dirty="0">
                <a:solidFill>
                  <a:srgbClr val="D4D4D4"/>
                </a:solidFill>
                <a:latin typeface="Courier New"/>
                <a:ea typeface="Courier New"/>
                <a:cs typeface="Courier New"/>
                <a:sym typeface="Courier New"/>
              </a:rPr>
              <a:t>.</a:t>
            </a:r>
            <a:r>
              <a:rPr lang="es" sz="1000" dirty="0">
                <a:solidFill>
                  <a:srgbClr val="DCDCAA"/>
                </a:solidFill>
                <a:latin typeface="Courier New"/>
                <a:ea typeface="Courier New"/>
                <a:cs typeface="Courier New"/>
                <a:sym typeface="Courier New"/>
              </a:rPr>
              <a:t>log</a:t>
            </a:r>
            <a:r>
              <a:rPr lang="es" sz="1000" dirty="0">
                <a:solidFill>
                  <a:srgbClr val="D4D4D4"/>
                </a:solidFill>
                <a:latin typeface="Courier New"/>
                <a:ea typeface="Courier New"/>
                <a:cs typeface="Courier New"/>
                <a:sym typeface="Courier New"/>
              </a:rPr>
              <a:t>( </a:t>
            </a:r>
            <a:r>
              <a:rPr lang="es" sz="1000" dirty="0">
                <a:solidFill>
                  <a:srgbClr val="4FC1FF"/>
                </a:solidFill>
                <a:latin typeface="Courier New"/>
                <a:ea typeface="Courier New"/>
                <a:cs typeface="Courier New"/>
                <a:sym typeface="Courier New"/>
              </a:rPr>
              <a:t>usuario</a:t>
            </a:r>
            <a:r>
              <a:rPr lang="es" sz="1000" dirty="0">
                <a:solidFill>
                  <a:srgbClr val="D4D4D4"/>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trabajos</a:t>
            </a:r>
            <a:r>
              <a:rPr lang="es" sz="1000" dirty="0">
                <a:solidFill>
                  <a:srgbClr val="D4D4D4"/>
                </a:solidFill>
                <a:latin typeface="Courier New"/>
                <a:ea typeface="Courier New"/>
                <a:cs typeface="Courier New"/>
                <a:sym typeface="Courier New"/>
              </a:rPr>
              <a:t>?.</a:t>
            </a:r>
            <a:r>
              <a:rPr lang="es" sz="1000" dirty="0">
                <a:solidFill>
                  <a:srgbClr val="9CDCFE"/>
                </a:solidFill>
                <a:latin typeface="Courier New"/>
                <a:ea typeface="Courier New"/>
                <a:cs typeface="Courier New"/>
                <a:sym typeface="Courier New"/>
              </a:rPr>
              <a:t>coderhouse</a:t>
            </a:r>
            <a:r>
              <a:rPr lang="es" sz="1000" dirty="0">
                <a:solidFill>
                  <a:srgbClr val="D4D4D4"/>
                </a:solidFill>
                <a:latin typeface="Courier New"/>
                <a:ea typeface="Courier New"/>
                <a:cs typeface="Courier New"/>
                <a:sym typeface="Courier New"/>
              </a:rPr>
              <a:t> || </a:t>
            </a:r>
            <a:r>
              <a:rPr lang="es" sz="1000" dirty="0">
                <a:solidFill>
                  <a:srgbClr val="CE9178"/>
                </a:solidFill>
                <a:latin typeface="Courier New"/>
                <a:ea typeface="Courier New"/>
                <a:cs typeface="Courier New"/>
                <a:sym typeface="Courier New"/>
              </a:rPr>
              <a:t>"La propiedad no existe"</a:t>
            </a:r>
            <a:r>
              <a:rPr lang="es" sz="1000" dirty="0">
                <a:solidFill>
                  <a:srgbClr val="D4D4D4"/>
                </a:solidFill>
                <a:latin typeface="Courier New"/>
                <a:ea typeface="Courier New"/>
                <a:cs typeface="Courier New"/>
                <a:sym typeface="Courier New"/>
              </a:rPr>
              <a:t>)</a:t>
            </a:r>
            <a:endParaRPr sz="10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000" dirty="0">
                <a:solidFill>
                  <a:srgbClr val="6A9955"/>
                </a:solidFill>
                <a:latin typeface="Courier New"/>
                <a:ea typeface="Courier New"/>
                <a:cs typeface="Courier New"/>
                <a:sym typeface="Courier New"/>
              </a:rPr>
              <a:t>// "La propiedad no existe"</a:t>
            </a:r>
            <a:endParaRPr sz="1000" dirty="0">
              <a:solidFill>
                <a:srgbClr val="9CDCFE"/>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txBox="1"/>
          <p:nvPr/>
        </p:nvSpPr>
        <p:spPr>
          <a:xfrm>
            <a:off x="1461300" y="113282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¿Dudas?</a:t>
            </a:r>
            <a:endParaRPr sz="3500" b="1">
              <a:solidFill>
                <a:schemeClr val="lt1"/>
              </a:solidFill>
              <a:latin typeface="DM Sans"/>
              <a:ea typeface="DM Sans"/>
              <a:cs typeface="DM Sans"/>
              <a:sym typeface="DM Sans"/>
            </a:endParaRPr>
          </a:p>
        </p:txBody>
      </p:sp>
      <p:pic>
        <p:nvPicPr>
          <p:cNvPr id="307" name="Google Shape;307;p45"/>
          <p:cNvPicPr preferRelativeResize="0"/>
          <p:nvPr/>
        </p:nvPicPr>
        <p:blipFill>
          <a:blip r:embed="rId3">
            <a:alphaModFix/>
          </a:blip>
          <a:stretch>
            <a:fillRect/>
          </a:stretch>
        </p:blipFill>
        <p:spPr>
          <a:xfrm>
            <a:off x="2322575" y="1970750"/>
            <a:ext cx="4498825" cy="2141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6"/>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313" name="Google Shape;313;p46"/>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7"/>
          <p:cNvSpPr txBox="1"/>
          <p:nvPr/>
        </p:nvSpPr>
        <p:spPr>
          <a:xfrm>
            <a:off x="1461300" y="1053300"/>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¡Volvemos a la clase!</a:t>
            </a:r>
            <a:endParaRPr sz="3500" b="1">
              <a:solidFill>
                <a:schemeClr val="lt1"/>
              </a:solidFill>
              <a:latin typeface="DM Sans"/>
              <a:ea typeface="DM Sans"/>
              <a:cs typeface="DM Sans"/>
              <a:sym typeface="DM Sans"/>
            </a:endParaRPr>
          </a:p>
        </p:txBody>
      </p:sp>
      <p:pic>
        <p:nvPicPr>
          <p:cNvPr id="319" name="Google Shape;319;p47"/>
          <p:cNvPicPr preferRelativeResize="0"/>
          <p:nvPr/>
        </p:nvPicPr>
        <p:blipFill>
          <a:blip r:embed="rId3">
            <a:alphaModFix/>
          </a:blip>
          <a:stretch>
            <a:fillRect/>
          </a:stretch>
        </p:blipFill>
        <p:spPr>
          <a:xfrm>
            <a:off x="1758098" y="1934300"/>
            <a:ext cx="5627825" cy="2350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8"/>
          <p:cNvSpPr txBox="1"/>
          <p:nvPr/>
        </p:nvSpPr>
        <p:spPr>
          <a:xfrm>
            <a:off x="1404863" y="173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sz="4000" b="1">
              <a:solidFill>
                <a:schemeClr val="lt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rgbClr val="EA90FF"/>
                </a:solidFill>
                <a:latin typeface="DM Sans"/>
                <a:ea typeface="DM Sans"/>
                <a:cs typeface="DM Sans"/>
                <a:sym typeface="DM Sans"/>
              </a:rPr>
              <a:t>Desestructuración</a:t>
            </a:r>
            <a:endParaRPr sz="4000" b="1">
              <a:solidFill>
                <a:srgbClr val="EA90FF"/>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9"/>
          <p:cNvSpPr txBox="1"/>
          <p:nvPr/>
        </p:nvSpPr>
        <p:spPr>
          <a:xfrm>
            <a:off x="457725" y="743475"/>
            <a:ext cx="47301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Desestructuración</a:t>
            </a:r>
            <a:endParaRPr sz="3900" b="1">
              <a:solidFill>
                <a:schemeClr val="dk1"/>
              </a:solidFill>
              <a:latin typeface="DM Sans"/>
              <a:ea typeface="DM Sans"/>
              <a:cs typeface="DM Sans"/>
              <a:sym typeface="DM Sans"/>
            </a:endParaRPr>
          </a:p>
        </p:txBody>
      </p:sp>
      <p:sp>
        <p:nvSpPr>
          <p:cNvPr id="330" name="Google Shape;330;p49"/>
          <p:cNvSpPr txBox="1"/>
          <p:nvPr/>
        </p:nvSpPr>
        <p:spPr>
          <a:xfrm>
            <a:off x="457725" y="2211625"/>
            <a:ext cx="4730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Muchas veces queremos acceder a propiedades de objetos y almacenarlas en variables diferentes para un posterior uso. Típicamente haríamos algo como lo siguiente para esto:</a:t>
            </a:r>
            <a:endParaRPr sz="1350">
              <a:latin typeface="DM Sans"/>
              <a:ea typeface="DM Sans"/>
              <a:cs typeface="DM Sans"/>
              <a:sym typeface="DM Sans"/>
            </a:endParaRPr>
          </a:p>
        </p:txBody>
      </p:sp>
      <p:sp>
        <p:nvSpPr>
          <p:cNvPr id="331" name="Google Shape;331;p49"/>
          <p:cNvSpPr txBox="1"/>
          <p:nvPr/>
        </p:nvSpPr>
        <p:spPr>
          <a:xfrm>
            <a:off x="5366700" y="1796150"/>
            <a:ext cx="3301800" cy="2035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250" dirty="0">
                <a:solidFill>
                  <a:srgbClr val="569CD6"/>
                </a:solidFill>
                <a:latin typeface="Courier New"/>
                <a:ea typeface="Courier New"/>
                <a:cs typeface="Courier New"/>
                <a:sym typeface="Courier New"/>
              </a:rPr>
              <a:t>const</a:t>
            </a:r>
            <a:r>
              <a:rPr lang="es" sz="1250" dirty="0">
                <a:solidFill>
                  <a:srgbClr val="D4D4D4"/>
                </a:solidFill>
                <a:latin typeface="Courier New"/>
                <a:ea typeface="Courier New"/>
                <a:cs typeface="Courier New"/>
                <a:sym typeface="Courier New"/>
              </a:rPr>
              <a:t> </a:t>
            </a:r>
            <a:r>
              <a:rPr lang="es" sz="1250" dirty="0">
                <a:solidFill>
                  <a:srgbClr val="4FC1FF"/>
                </a:solidFill>
                <a:latin typeface="Courier New"/>
                <a:ea typeface="Courier New"/>
                <a:cs typeface="Courier New"/>
                <a:sym typeface="Courier New"/>
              </a:rPr>
              <a:t>usuario</a:t>
            </a:r>
            <a:r>
              <a:rPr lang="es" sz="1250" dirty="0">
                <a:solidFill>
                  <a:srgbClr val="D4D4D4"/>
                </a:solidFill>
                <a:latin typeface="Courier New"/>
                <a:ea typeface="Courier New"/>
                <a:cs typeface="Courier New"/>
                <a:sym typeface="Courier New"/>
              </a:rPr>
              <a:t> = {</a:t>
            </a: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nombre:</a:t>
            </a:r>
            <a:r>
              <a:rPr lang="es" sz="1250" dirty="0">
                <a:solidFill>
                  <a:srgbClr val="D4D4D4"/>
                </a:solidFill>
                <a:latin typeface="Courier New"/>
                <a:ea typeface="Courier New"/>
                <a:cs typeface="Courier New"/>
                <a:sym typeface="Courier New"/>
              </a:rPr>
              <a:t> </a:t>
            </a:r>
            <a:r>
              <a:rPr lang="es" sz="1250" dirty="0">
                <a:solidFill>
                  <a:srgbClr val="CE9178"/>
                </a:solidFill>
                <a:latin typeface="Courier New"/>
                <a:ea typeface="Courier New"/>
                <a:cs typeface="Courier New"/>
                <a:sym typeface="Courier New"/>
              </a:rPr>
              <a:t>"John Doe"</a:t>
            </a:r>
            <a:r>
              <a:rPr lang="es" sz="1250" dirty="0">
                <a:solidFill>
                  <a:srgbClr val="D4D4D4"/>
                </a:solidFill>
                <a:latin typeface="Courier New"/>
                <a:ea typeface="Courier New"/>
                <a:cs typeface="Courier New"/>
                <a:sym typeface="Courier New"/>
              </a:rPr>
              <a:t>,</a:t>
            </a: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edad:</a:t>
            </a:r>
            <a:r>
              <a:rPr lang="es" sz="1250" dirty="0">
                <a:solidFill>
                  <a:srgbClr val="D4D4D4"/>
                </a:solidFill>
                <a:latin typeface="Courier New"/>
                <a:ea typeface="Courier New"/>
                <a:cs typeface="Courier New"/>
                <a:sym typeface="Courier New"/>
              </a:rPr>
              <a:t> </a:t>
            </a:r>
            <a:r>
              <a:rPr lang="es" sz="1250" dirty="0">
                <a:solidFill>
                  <a:srgbClr val="B5CEA8"/>
                </a:solidFill>
                <a:latin typeface="Courier New"/>
                <a:ea typeface="Courier New"/>
                <a:cs typeface="Courier New"/>
                <a:sym typeface="Courier New"/>
              </a:rPr>
              <a:t>32</a:t>
            </a:r>
            <a:endParaRPr sz="1250" dirty="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D4D4D4"/>
                </a:solidFill>
                <a:latin typeface="Courier New"/>
                <a:ea typeface="Courier New"/>
                <a:cs typeface="Courier New"/>
                <a:sym typeface="Courier New"/>
              </a:rPr>
              <a:t>}</a:t>
            </a: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569CD6"/>
                </a:solidFill>
                <a:latin typeface="Courier New"/>
                <a:ea typeface="Courier New"/>
                <a:cs typeface="Courier New"/>
                <a:sym typeface="Courier New"/>
              </a:rPr>
              <a:t>let</a:t>
            </a: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nombre</a:t>
            </a:r>
            <a:r>
              <a:rPr lang="es" sz="1250" dirty="0">
                <a:solidFill>
                  <a:srgbClr val="D4D4D4"/>
                </a:solidFill>
                <a:latin typeface="Courier New"/>
                <a:ea typeface="Courier New"/>
                <a:cs typeface="Courier New"/>
                <a:sym typeface="Courier New"/>
              </a:rPr>
              <a:t> = </a:t>
            </a:r>
            <a:r>
              <a:rPr lang="es" sz="1250" dirty="0">
                <a:solidFill>
                  <a:srgbClr val="4FC1FF"/>
                </a:solidFill>
                <a:latin typeface="Courier New"/>
                <a:ea typeface="Courier New"/>
                <a:cs typeface="Courier New"/>
                <a:sym typeface="Courier New"/>
              </a:rPr>
              <a:t>usuario</a:t>
            </a:r>
            <a:r>
              <a:rPr lang="es" sz="1250" dirty="0">
                <a:solidFill>
                  <a:srgbClr val="D4D4D4"/>
                </a:solidFill>
                <a:latin typeface="Courier New"/>
                <a:ea typeface="Courier New"/>
                <a:cs typeface="Courier New"/>
                <a:sym typeface="Courier New"/>
              </a:rPr>
              <a:t>.</a:t>
            </a:r>
            <a:r>
              <a:rPr lang="es" sz="1250" dirty="0">
                <a:solidFill>
                  <a:srgbClr val="9CDCFE"/>
                </a:solidFill>
                <a:latin typeface="Courier New"/>
                <a:ea typeface="Courier New"/>
                <a:cs typeface="Courier New"/>
                <a:sym typeface="Courier New"/>
              </a:rPr>
              <a:t>nombre</a:t>
            </a:r>
            <a:endParaRPr sz="1250" dirty="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569CD6"/>
                </a:solidFill>
                <a:latin typeface="Courier New"/>
                <a:ea typeface="Courier New"/>
                <a:cs typeface="Courier New"/>
                <a:sym typeface="Courier New"/>
              </a:rPr>
              <a:t>let</a:t>
            </a: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edad</a:t>
            </a:r>
            <a:r>
              <a:rPr lang="es" sz="1250" dirty="0">
                <a:solidFill>
                  <a:srgbClr val="D4D4D4"/>
                </a:solidFill>
                <a:latin typeface="Courier New"/>
                <a:ea typeface="Courier New"/>
                <a:cs typeface="Courier New"/>
                <a:sym typeface="Courier New"/>
              </a:rPr>
              <a:t> = </a:t>
            </a:r>
            <a:r>
              <a:rPr lang="es" sz="1250" dirty="0">
                <a:solidFill>
                  <a:srgbClr val="4FC1FF"/>
                </a:solidFill>
                <a:latin typeface="Courier New"/>
                <a:ea typeface="Courier New"/>
                <a:cs typeface="Courier New"/>
                <a:sym typeface="Courier New"/>
              </a:rPr>
              <a:t>usuario</a:t>
            </a:r>
            <a:r>
              <a:rPr lang="es" sz="1250" dirty="0">
                <a:solidFill>
                  <a:srgbClr val="D4D4D4"/>
                </a:solidFill>
                <a:latin typeface="Courier New"/>
                <a:ea typeface="Courier New"/>
                <a:cs typeface="Courier New"/>
                <a:sym typeface="Courier New"/>
              </a:rPr>
              <a:t>.</a:t>
            </a:r>
            <a:r>
              <a:rPr lang="es" sz="1250" dirty="0">
                <a:solidFill>
                  <a:srgbClr val="9CDCFE"/>
                </a:solidFill>
                <a:latin typeface="Courier New"/>
                <a:ea typeface="Courier New"/>
                <a:cs typeface="Courier New"/>
                <a:sym typeface="Courier New"/>
              </a:rPr>
              <a:t>edad</a:t>
            </a:r>
            <a:endParaRPr sz="1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a:t>
            </a:r>
            <a:endParaRPr sz="4000" b="1">
              <a:solidFill>
                <a:schemeClr val="dk1"/>
              </a:solidFill>
              <a:latin typeface="DM Sans"/>
              <a:ea typeface="DM Sans"/>
              <a:cs typeface="DM Sans"/>
              <a:sym typeface="DM Sans"/>
            </a:endParaRPr>
          </a:p>
        </p:txBody>
      </p:sp>
      <p:sp>
        <p:nvSpPr>
          <p:cNvPr id="337" name="Google Shape;337;p50"/>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Declaramos variables y en ellas almacenamos los valores de las propiedades. Hacemos esto para trabajar con inmutabilidad, es decir utilizar esos valores sin riesgo de alterar las propiedades del objeto.</a:t>
            </a:r>
            <a:endParaRPr sz="1350">
              <a:latin typeface="DM Sans"/>
              <a:ea typeface="DM Sans"/>
              <a:cs typeface="DM Sans"/>
              <a:sym typeface="DM Sans"/>
            </a:endParaRPr>
          </a:p>
        </p:txBody>
      </p:sp>
      <p:sp>
        <p:nvSpPr>
          <p:cNvPr id="338" name="Google Shape;338;p50"/>
          <p:cNvSpPr txBox="1"/>
          <p:nvPr/>
        </p:nvSpPr>
        <p:spPr>
          <a:xfrm>
            <a:off x="4527575"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Sin embargo, podemos utilizar la desestructuración para simplificar y agilizar este proceso. ¿En qué consiste? </a:t>
            </a:r>
            <a:r>
              <a:rPr lang="es" sz="1350" b="1">
                <a:latin typeface="DM Sans"/>
                <a:ea typeface="DM Sans"/>
                <a:cs typeface="DM Sans"/>
                <a:sym typeface="DM Sans"/>
              </a:rPr>
              <a:t>Es una técnica que nos permite declarar variables donde guardar propiedades de un objeto de forma rápida y directa.</a:t>
            </a:r>
            <a:r>
              <a:rPr lang="es" sz="1350">
                <a:latin typeface="DM Sans"/>
                <a:ea typeface="DM Sans"/>
                <a:cs typeface="DM Sans"/>
                <a:sym typeface="DM Sans"/>
              </a:rPr>
              <a:t> </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a:t>
            </a:r>
            <a:endParaRPr sz="4000" b="1">
              <a:solidFill>
                <a:schemeClr val="dk1"/>
              </a:solidFill>
              <a:latin typeface="DM Sans"/>
              <a:ea typeface="DM Sans"/>
              <a:cs typeface="DM Sans"/>
              <a:sym typeface="DM Sans"/>
            </a:endParaRPr>
          </a:p>
        </p:txBody>
      </p:sp>
      <p:sp>
        <p:nvSpPr>
          <p:cNvPr id="344" name="Google Shape;344;p51"/>
          <p:cNvSpPr txBox="1"/>
          <p:nvPr/>
        </p:nvSpPr>
        <p:spPr>
          <a:xfrm>
            <a:off x="473350"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Nótese las llaves a la izquierda del operador </a:t>
            </a:r>
            <a:r>
              <a:rPr lang="es" sz="1350" b="1">
                <a:latin typeface="DM Sans"/>
                <a:ea typeface="DM Sans"/>
                <a:cs typeface="DM Sans"/>
                <a:sym typeface="DM Sans"/>
              </a:rPr>
              <a:t>=,</a:t>
            </a:r>
            <a:r>
              <a:rPr lang="es" sz="1350">
                <a:latin typeface="DM Sans"/>
                <a:ea typeface="DM Sans"/>
                <a:cs typeface="DM Sans"/>
                <a:sym typeface="DM Sans"/>
              </a:rPr>
              <a:t> esto significa que estamos desestructurando un objeto. </a:t>
            </a:r>
            <a:endParaRPr sz="1350">
              <a:latin typeface="DM Sans"/>
              <a:ea typeface="DM Sans"/>
              <a:cs typeface="DM Sans"/>
              <a:sym typeface="DM Sans"/>
            </a:endParaRPr>
          </a:p>
        </p:txBody>
      </p:sp>
      <p:sp>
        <p:nvSpPr>
          <p:cNvPr id="345" name="Google Shape;345;p51"/>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Quiere decir que estamos creando dos variables, prop1 y prop2, donde se almacenan las propiedades </a:t>
            </a:r>
            <a:r>
              <a:rPr lang="es" sz="1350">
                <a:highlight>
                  <a:schemeClr val="accent4"/>
                </a:highlight>
                <a:latin typeface="DM Sans"/>
                <a:ea typeface="DM Sans"/>
                <a:cs typeface="DM Sans"/>
                <a:sym typeface="DM Sans"/>
              </a:rPr>
              <a:t>con el mismo nombre</a:t>
            </a:r>
            <a:r>
              <a:rPr lang="es" sz="1350">
                <a:latin typeface="DM Sans"/>
                <a:ea typeface="DM Sans"/>
                <a:cs typeface="DM Sans"/>
                <a:sym typeface="DM Sans"/>
              </a:rPr>
              <a:t> del objeto que referenciamos a la derecha.  </a:t>
            </a:r>
            <a:endParaRPr sz="1350">
              <a:latin typeface="DM Sans"/>
              <a:ea typeface="DM Sans"/>
              <a:cs typeface="DM Sans"/>
              <a:sym typeface="DM Sans"/>
            </a:endParaRPr>
          </a:p>
        </p:txBody>
      </p:sp>
      <p:sp>
        <p:nvSpPr>
          <p:cNvPr id="346" name="Google Shape;346;p51"/>
          <p:cNvSpPr txBox="1"/>
          <p:nvPr/>
        </p:nvSpPr>
        <p:spPr>
          <a:xfrm>
            <a:off x="475500" y="3571288"/>
            <a:ext cx="7526700" cy="5172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s" sz="1250" dirty="0">
                <a:solidFill>
                  <a:srgbClr val="569CD6"/>
                </a:solidFill>
                <a:latin typeface="Courier New"/>
                <a:ea typeface="Courier New"/>
                <a:cs typeface="Courier New"/>
                <a:sym typeface="Courier New"/>
              </a:rPr>
              <a:t>const</a:t>
            </a:r>
            <a:r>
              <a:rPr lang="es" sz="1250" dirty="0">
                <a:solidFill>
                  <a:srgbClr val="D4D4D4"/>
                </a:solidFill>
                <a:latin typeface="Courier New"/>
                <a:ea typeface="Courier New"/>
                <a:cs typeface="Courier New"/>
                <a:sym typeface="Courier New"/>
              </a:rPr>
              <a:t> { </a:t>
            </a:r>
            <a:r>
              <a:rPr lang="es" sz="1250" dirty="0">
                <a:solidFill>
                  <a:srgbClr val="9CDCFE"/>
                </a:solidFill>
                <a:latin typeface="Courier New"/>
                <a:ea typeface="Courier New"/>
                <a:cs typeface="Courier New"/>
                <a:sym typeface="Courier New"/>
              </a:rPr>
              <a:t>prop1</a:t>
            </a: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prop2</a:t>
            </a:r>
            <a:r>
              <a:rPr lang="es" sz="1250" dirty="0">
                <a:solidFill>
                  <a:srgbClr val="D4D4D4"/>
                </a:solidFill>
                <a:latin typeface="Courier New"/>
                <a:ea typeface="Courier New"/>
                <a:cs typeface="Courier New"/>
                <a:sym typeface="Courier New"/>
              </a:rPr>
              <a:t> } = </a:t>
            </a:r>
            <a:r>
              <a:rPr lang="es" sz="1250" dirty="0">
                <a:solidFill>
                  <a:srgbClr val="9CDCFE"/>
                </a:solidFill>
                <a:latin typeface="Courier New"/>
                <a:ea typeface="Courier New"/>
                <a:cs typeface="Courier New"/>
                <a:sym typeface="Courier New"/>
              </a:rPr>
              <a:t>objeto</a:t>
            </a:r>
            <a:endParaRPr sz="17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2"/>
          <p:cNvSpPr txBox="1"/>
          <p:nvPr/>
        </p:nvSpPr>
        <p:spPr>
          <a:xfrm>
            <a:off x="475500" y="820150"/>
            <a:ext cx="47301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Desestructuración</a:t>
            </a:r>
            <a:endParaRPr sz="3900" b="1">
              <a:solidFill>
                <a:schemeClr val="dk1"/>
              </a:solidFill>
              <a:latin typeface="DM Sans"/>
              <a:ea typeface="DM Sans"/>
              <a:cs typeface="DM Sans"/>
              <a:sym typeface="DM Sans"/>
            </a:endParaRPr>
          </a:p>
        </p:txBody>
      </p:sp>
      <p:sp>
        <p:nvSpPr>
          <p:cNvPr id="352" name="Google Shape;352;p52"/>
          <p:cNvSpPr txBox="1"/>
          <p:nvPr/>
        </p:nvSpPr>
        <p:spPr>
          <a:xfrm>
            <a:off x="457725" y="2211625"/>
            <a:ext cx="43443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Es decir, los nombres de las variables deben coincidir exactamente con los nombres de las propiedades que queremos obtener del objeto.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En el ejemplo anterior, podemos desestructurar el objeto de la siguiente forma:</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53" name="Google Shape;353;p52"/>
          <p:cNvSpPr txBox="1"/>
          <p:nvPr/>
        </p:nvSpPr>
        <p:spPr>
          <a:xfrm>
            <a:off x="5090100" y="1796150"/>
            <a:ext cx="3578400" cy="2343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"John Doe"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32</a:t>
            </a:r>
            <a:endParaRPr sz="115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edad </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usuario</a:t>
            </a:r>
            <a:endParaRPr sz="1150">
              <a:solidFill>
                <a:srgbClr val="4FC1FF"/>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"John Doe"</a:t>
            </a:r>
            <a:endParaRPr sz="11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32</a:t>
            </a:r>
            <a:endParaRPr sz="1150">
              <a:solidFill>
                <a:srgbClr val="6A9955"/>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3"/>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a:t>
            </a:r>
            <a:endParaRPr sz="4000" b="1">
              <a:solidFill>
                <a:schemeClr val="dk1"/>
              </a:solidFill>
              <a:latin typeface="DM Sans"/>
              <a:ea typeface="DM Sans"/>
              <a:cs typeface="DM Sans"/>
              <a:sym typeface="DM Sans"/>
            </a:endParaRPr>
          </a:p>
        </p:txBody>
      </p:sp>
      <p:sp>
        <p:nvSpPr>
          <p:cNvPr id="359" name="Google Shape;359;p53"/>
          <p:cNvSpPr txBox="1"/>
          <p:nvPr/>
        </p:nvSpPr>
        <p:spPr>
          <a:xfrm>
            <a:off x="3649500" y="2211613"/>
            <a:ext cx="49872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Si intentamos desestructurar una propiedad inexistente en el objeto, obtendremos undefined.</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Cada propiedad que queramos desestructurar del objeto las declaramos separadas por comas.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a:latin typeface="DM Sans"/>
                <a:ea typeface="DM Sans"/>
                <a:cs typeface="DM Sans"/>
                <a:sym typeface="DM Sans"/>
              </a:rPr>
              <a:t>Recordemos</a:t>
            </a:r>
            <a:r>
              <a:rPr lang="es" sz="1350">
                <a:latin typeface="DM Sans"/>
                <a:ea typeface="DM Sans"/>
                <a:cs typeface="DM Sans"/>
                <a:sym typeface="DM Sans"/>
              </a:rPr>
              <a:t> que en este caso y en los anteriores, estamos declarando variables con los nombres nombre, edad, y teléfono; </a:t>
            </a:r>
            <a:r>
              <a:rPr lang="es" sz="1350" b="1">
                <a:latin typeface="DM Sans"/>
                <a:ea typeface="DM Sans"/>
                <a:cs typeface="DM Sans"/>
                <a:sym typeface="DM Sans"/>
              </a:rPr>
              <a:t>por lo que luego las referenciamos con este nombre.</a:t>
            </a:r>
            <a:endParaRPr sz="135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360" name="Google Shape;360;p53"/>
          <p:cNvPicPr preferRelativeResize="0"/>
          <p:nvPr/>
        </p:nvPicPr>
        <p:blipFill>
          <a:blip r:embed="rId3">
            <a:alphaModFix/>
          </a:blip>
          <a:stretch>
            <a:fillRect/>
          </a:stretch>
        </p:blipFill>
        <p:spPr>
          <a:xfrm>
            <a:off x="0" y="0"/>
            <a:ext cx="3297374" cy="5143500"/>
          </a:xfrm>
          <a:prstGeom prst="rect">
            <a:avLst/>
          </a:prstGeom>
          <a:noFill/>
          <a:ln>
            <a:noFill/>
          </a:ln>
        </p:spPr>
      </p:pic>
      <p:sp>
        <p:nvSpPr>
          <p:cNvPr id="361" name="Google Shape;361;p53"/>
          <p:cNvSpPr txBox="1"/>
          <p:nvPr/>
        </p:nvSpPr>
        <p:spPr>
          <a:xfrm>
            <a:off x="0" y="0"/>
            <a:ext cx="32973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s" sz="1250" dirty="0">
                <a:solidFill>
                  <a:srgbClr val="569CD6"/>
                </a:solidFill>
                <a:latin typeface="Courier New"/>
                <a:ea typeface="Courier New"/>
                <a:cs typeface="Courier New"/>
                <a:sym typeface="Courier New"/>
              </a:rPr>
              <a:t>const</a:t>
            </a:r>
            <a:r>
              <a:rPr lang="es" sz="1250" dirty="0">
                <a:solidFill>
                  <a:srgbClr val="D4D4D4"/>
                </a:solidFill>
                <a:latin typeface="Courier New"/>
                <a:ea typeface="Courier New"/>
                <a:cs typeface="Courier New"/>
                <a:sym typeface="Courier New"/>
              </a:rPr>
              <a:t> </a:t>
            </a:r>
            <a:r>
              <a:rPr lang="es" sz="1250" dirty="0">
                <a:solidFill>
                  <a:srgbClr val="4FC1FF"/>
                </a:solidFill>
                <a:latin typeface="Courier New"/>
                <a:ea typeface="Courier New"/>
                <a:cs typeface="Courier New"/>
                <a:sym typeface="Courier New"/>
              </a:rPr>
              <a:t>usuario</a:t>
            </a:r>
            <a:r>
              <a:rPr lang="es" sz="1250" dirty="0">
                <a:solidFill>
                  <a:srgbClr val="D4D4D4"/>
                </a:solidFill>
                <a:latin typeface="Courier New"/>
                <a:ea typeface="Courier New"/>
                <a:cs typeface="Courier New"/>
                <a:sym typeface="Courier New"/>
              </a:rPr>
              <a:t> = {</a:t>
            </a: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nombre:</a:t>
            </a:r>
            <a:r>
              <a:rPr lang="es" sz="1250" dirty="0">
                <a:solidFill>
                  <a:srgbClr val="D4D4D4"/>
                </a:solidFill>
                <a:latin typeface="Courier New"/>
                <a:ea typeface="Courier New"/>
                <a:cs typeface="Courier New"/>
                <a:sym typeface="Courier New"/>
              </a:rPr>
              <a:t> </a:t>
            </a:r>
            <a:r>
              <a:rPr lang="es" sz="1250" dirty="0">
                <a:solidFill>
                  <a:srgbClr val="CE9178"/>
                </a:solidFill>
                <a:latin typeface="Courier New"/>
                <a:ea typeface="Courier New"/>
                <a:cs typeface="Courier New"/>
                <a:sym typeface="Courier New"/>
              </a:rPr>
              <a:t>"John Doe"</a:t>
            </a:r>
            <a:r>
              <a:rPr lang="es" sz="1250" dirty="0">
                <a:solidFill>
                  <a:srgbClr val="D4D4D4"/>
                </a:solidFill>
                <a:latin typeface="Courier New"/>
                <a:ea typeface="Courier New"/>
                <a:cs typeface="Courier New"/>
                <a:sym typeface="Courier New"/>
              </a:rPr>
              <a:t>,</a:t>
            </a: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edad:</a:t>
            </a:r>
            <a:r>
              <a:rPr lang="es" sz="1250" dirty="0">
                <a:solidFill>
                  <a:srgbClr val="D4D4D4"/>
                </a:solidFill>
                <a:latin typeface="Courier New"/>
                <a:ea typeface="Courier New"/>
                <a:cs typeface="Courier New"/>
                <a:sym typeface="Courier New"/>
              </a:rPr>
              <a:t> </a:t>
            </a:r>
            <a:r>
              <a:rPr lang="es" sz="1250" dirty="0">
                <a:solidFill>
                  <a:srgbClr val="B5CEA8"/>
                </a:solidFill>
                <a:latin typeface="Courier New"/>
                <a:ea typeface="Courier New"/>
                <a:cs typeface="Courier New"/>
                <a:sym typeface="Courier New"/>
              </a:rPr>
              <a:t>32</a:t>
            </a:r>
            <a:endParaRPr sz="1250" dirty="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D4D4D4"/>
                </a:solidFill>
                <a:latin typeface="Courier New"/>
                <a:ea typeface="Courier New"/>
                <a:cs typeface="Courier New"/>
                <a:sym typeface="Courier New"/>
              </a:rPr>
              <a:t>}</a:t>
            </a:r>
            <a:endParaRPr sz="1250" dirty="0">
              <a:solidFill>
                <a:srgbClr val="D4D4D4"/>
              </a:solidFill>
              <a:latin typeface="Courier New"/>
              <a:ea typeface="Courier New"/>
              <a:cs typeface="Courier New"/>
              <a:sym typeface="Courier New"/>
            </a:endParaRPr>
          </a:p>
          <a:p>
            <a:pPr>
              <a:lnSpc>
                <a:spcPct val="135714"/>
              </a:lnSpc>
            </a:pPr>
            <a:r>
              <a:rPr lang="es-PE" sz="1250" dirty="0" err="1">
                <a:solidFill>
                  <a:srgbClr val="569CD6"/>
                </a:solidFill>
                <a:latin typeface="Courier New"/>
                <a:ea typeface="Courier New"/>
                <a:cs typeface="Courier New"/>
                <a:sym typeface="Courier New"/>
              </a:rPr>
              <a:t>const</a:t>
            </a:r>
            <a:r>
              <a:rPr lang="es-PE" sz="1250" dirty="0">
                <a:solidFill>
                  <a:srgbClr val="D4D4D4"/>
                </a:solidFill>
                <a:latin typeface="Courier New"/>
                <a:ea typeface="Courier New"/>
                <a:cs typeface="Courier New"/>
                <a:sym typeface="Courier New"/>
              </a:rPr>
              <a:t> { </a:t>
            </a:r>
            <a:r>
              <a:rPr lang="es-PE" sz="1250" dirty="0" err="1">
                <a:solidFill>
                  <a:srgbClr val="4FC1FF"/>
                </a:solidFill>
                <a:latin typeface="Courier New"/>
                <a:ea typeface="Courier New"/>
                <a:cs typeface="Courier New"/>
                <a:sym typeface="Courier New"/>
              </a:rPr>
              <a:t>telefono</a:t>
            </a:r>
            <a:r>
              <a:rPr lang="es-PE" sz="1250" dirty="0">
                <a:solidFill>
                  <a:srgbClr val="D4D4D4"/>
                </a:solidFill>
                <a:latin typeface="Courier New"/>
                <a:ea typeface="Courier New"/>
                <a:cs typeface="Courier New"/>
                <a:sym typeface="Courier New"/>
              </a:rPr>
              <a:t> } = </a:t>
            </a:r>
            <a:r>
              <a:rPr lang="es-PE" sz="1250" dirty="0">
                <a:solidFill>
                  <a:srgbClr val="4FC1FF"/>
                </a:solidFill>
                <a:latin typeface="Courier New"/>
                <a:ea typeface="Courier New"/>
                <a:cs typeface="Courier New"/>
                <a:sym typeface="Courier New"/>
              </a:rPr>
              <a:t>usuario</a:t>
            </a:r>
            <a:r>
              <a:rPr lang="es-PE" sz="1250" dirty="0">
                <a:solidFill>
                  <a:srgbClr val="D4D4D4"/>
                </a:solidFill>
                <a:latin typeface="Courier New"/>
                <a:ea typeface="Courier New"/>
                <a:cs typeface="Courier New"/>
                <a:sym typeface="Courier New"/>
              </a:rPr>
              <a:t> </a:t>
            </a:r>
            <a:r>
              <a:rPr lang="es-PE" sz="1250" dirty="0">
                <a:solidFill>
                  <a:srgbClr val="6A9955"/>
                </a:solidFill>
                <a:latin typeface="Courier New"/>
                <a:ea typeface="Courier New"/>
                <a:cs typeface="Courier New"/>
                <a:sym typeface="Courier New"/>
              </a:rPr>
              <a:t>// </a:t>
            </a:r>
            <a:r>
              <a:rPr lang="es-PE" sz="1250" dirty="0" err="1">
                <a:solidFill>
                  <a:srgbClr val="6A9955"/>
                </a:solidFill>
                <a:latin typeface="Courier New"/>
                <a:ea typeface="Courier New"/>
                <a:cs typeface="Courier New"/>
                <a:sym typeface="Courier New"/>
              </a:rPr>
              <a:t>undefined</a:t>
            </a:r>
            <a:endParaRPr lang="es-PE" sz="1900" dirty="0">
              <a:latin typeface="Helvetica Neue Light"/>
              <a:ea typeface="Helvetica Neue Light"/>
              <a:cs typeface="Helvetica Neue Light"/>
              <a:sym typeface="Helvetica Neue Light"/>
            </a:endParaRPr>
          </a:p>
          <a:p>
            <a:pPr marL="0" lvl="0" indent="0" algn="l" rtl="0">
              <a:lnSpc>
                <a:spcPct val="135714"/>
              </a:lnSpc>
              <a:spcBef>
                <a:spcPts val="0"/>
              </a:spcBef>
              <a:spcAft>
                <a:spcPts val="0"/>
              </a:spcAft>
              <a:buNone/>
            </a:pPr>
            <a:endParaRPr sz="1250" dirty="0">
              <a:solidFill>
                <a:srgbClr val="D4D4D4"/>
              </a:solidFill>
              <a:latin typeface="Courier New"/>
              <a:ea typeface="Courier New"/>
              <a:cs typeface="Courier New"/>
              <a:sym typeface="Courier New"/>
            </a:endParaRPr>
          </a:p>
        </p:txBody>
      </p:sp>
      <p:sp>
        <p:nvSpPr>
          <p:cNvPr id="362" name="Google Shape;362;p53"/>
          <p:cNvSpPr/>
          <p:nvPr/>
        </p:nvSpPr>
        <p:spPr>
          <a:xfrm>
            <a:off x="3649500" y="3253300"/>
            <a:ext cx="4860300" cy="1015800"/>
          </a:xfrm>
          <a:prstGeom prst="rect">
            <a:avLst/>
          </a:prstGeom>
          <a:noFill/>
          <a:ln w="19050" cap="flat" cmpd="sng">
            <a:solidFill>
              <a:srgbClr val="E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CLASE N°11</a:t>
            </a:r>
            <a:endParaRPr>
              <a:latin typeface="DM Sans"/>
              <a:ea typeface="DM Sans"/>
              <a:cs typeface="DM Sans"/>
              <a:sym typeface="DM Sans"/>
            </a:endParaRPr>
          </a:p>
        </p:txBody>
      </p:sp>
      <p:sp>
        <p:nvSpPr>
          <p:cNvPr id="77" name="Google Shape;77;p18"/>
          <p:cNvSpPr txBox="1"/>
          <p:nvPr/>
        </p:nvSpPr>
        <p:spPr>
          <a:xfrm>
            <a:off x="465275" y="822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Glosario</a:t>
            </a:r>
            <a:endParaRPr sz="4000" b="1">
              <a:solidFill>
                <a:schemeClr val="dk1"/>
              </a:solidFill>
              <a:latin typeface="DM Sans"/>
              <a:ea typeface="DM Sans"/>
              <a:cs typeface="DM Sans"/>
              <a:sym typeface="DM Sans"/>
            </a:endParaRPr>
          </a:p>
        </p:txBody>
      </p:sp>
      <p:sp>
        <p:nvSpPr>
          <p:cNvPr id="78" name="Google Shape;78;p18"/>
          <p:cNvSpPr txBox="1"/>
          <p:nvPr/>
        </p:nvSpPr>
        <p:spPr>
          <a:xfrm>
            <a:off x="465275" y="1788450"/>
            <a:ext cx="3834600" cy="20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Storage</a:t>
            </a:r>
            <a:r>
              <a:rPr lang="es" sz="1350" b="1">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Es un medio de almacenamiento en el cliente, lo cual implica que podemos utilizarlo para guardar información de la aplicación en el navegador del usuario. La información almacenada en el storage tiene la estructura clave-valor.</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350">
              <a:latin typeface="DM Sans"/>
              <a:ea typeface="DM Sans"/>
              <a:cs typeface="DM Sans"/>
              <a:sym typeface="DM Sans"/>
            </a:endParaRPr>
          </a:p>
        </p:txBody>
      </p:sp>
      <p:sp>
        <p:nvSpPr>
          <p:cNvPr id="79" name="Google Shape;79;p18"/>
          <p:cNvSpPr txBox="1"/>
          <p:nvPr/>
        </p:nvSpPr>
        <p:spPr>
          <a:xfrm>
            <a:off x="4519500" y="3238125"/>
            <a:ext cx="38346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JavaScript Object Notation (JSON):</a:t>
            </a:r>
            <a:r>
              <a:rPr lang="es" sz="1350">
                <a:solidFill>
                  <a:schemeClr val="dk1"/>
                </a:solidFill>
                <a:latin typeface="DM Sans"/>
                <a:ea typeface="DM Sans"/>
                <a:cs typeface="DM Sans"/>
                <a:sym typeface="DM Sans"/>
              </a:rPr>
              <a:t> es un formato de texto plano, que sirve para representar datos estructurados con la sintaxis de objetos de JavaScript.</a:t>
            </a:r>
            <a:endParaRPr sz="1350">
              <a:latin typeface="DM Sans"/>
              <a:ea typeface="DM Sans"/>
              <a:cs typeface="DM Sans"/>
              <a:sym typeface="DM Sans"/>
            </a:endParaRPr>
          </a:p>
        </p:txBody>
      </p:sp>
      <p:sp>
        <p:nvSpPr>
          <p:cNvPr id="80" name="Google Shape;80;p18"/>
          <p:cNvSpPr txBox="1"/>
          <p:nvPr/>
        </p:nvSpPr>
        <p:spPr>
          <a:xfrm>
            <a:off x="465275" y="3166725"/>
            <a:ext cx="3834600" cy="1180800"/>
          </a:xfrm>
          <a:prstGeom prst="rect">
            <a:avLst/>
          </a:prstGeom>
          <a:noFill/>
          <a:ln>
            <a:noFill/>
          </a:ln>
        </p:spPr>
        <p:txBody>
          <a:bodyPr spcFirstLastPara="1" wrap="square" lIns="91425" tIns="91425" rIns="91425" bIns="91425" anchor="t" anchorCtr="0">
            <a:spAutoFit/>
          </a:bodyPr>
          <a:lstStyle/>
          <a:p>
            <a:pPr marL="0" lvl="0" indent="0" algn="l" rtl="0">
              <a:lnSpc>
                <a:spcPct val="30000"/>
              </a:lnSpc>
              <a:spcBef>
                <a:spcPts val="0"/>
              </a:spcBef>
              <a:spcAft>
                <a:spcPts val="0"/>
              </a:spcAft>
              <a:buClr>
                <a:srgbClr val="000000"/>
              </a:buClr>
              <a:buSzPts val="1100"/>
              <a:buFont typeface="Arial"/>
              <a:buNone/>
            </a:pPr>
            <a:endParaRPr sz="1350">
              <a:solidFill>
                <a:srgbClr val="000000"/>
              </a:solidFill>
              <a:latin typeface="DM Sans"/>
              <a:ea typeface="DM Sans"/>
              <a:cs typeface="DM Sans"/>
              <a:sym typeface="DM Sans"/>
            </a:endParaRPr>
          </a:p>
          <a:p>
            <a:pPr marL="457200" lvl="0" indent="-314325" algn="l" rtl="0">
              <a:spcBef>
                <a:spcPts val="800"/>
              </a:spcBef>
              <a:spcAft>
                <a:spcPts val="0"/>
              </a:spcAft>
              <a:buClr>
                <a:srgbClr val="EA90FF"/>
              </a:buClr>
              <a:buSzPts val="1350"/>
              <a:buFont typeface="DM Sans"/>
              <a:buChar char="✓"/>
            </a:pPr>
            <a:r>
              <a:rPr lang="es" sz="1350" b="1">
                <a:latin typeface="DM Sans"/>
                <a:ea typeface="DM Sans"/>
                <a:cs typeface="DM Sans"/>
                <a:sym typeface="DM Sans"/>
              </a:rPr>
              <a:t>LocalStorage:</a:t>
            </a:r>
            <a:r>
              <a:rPr lang="es" sz="1350">
                <a:latin typeface="DM Sans"/>
                <a:ea typeface="DM Sans"/>
                <a:cs typeface="DM Sans"/>
                <a:sym typeface="DM Sans"/>
              </a:rPr>
              <a:t> se almacenan en el navegador de forma indefinida, o hasta que se borren los datos de navegación del browser.</a:t>
            </a:r>
            <a:endParaRPr sz="1350">
              <a:solidFill>
                <a:srgbClr val="000000"/>
              </a:solidFill>
              <a:latin typeface="DM Sans"/>
              <a:ea typeface="DM Sans"/>
              <a:cs typeface="DM Sans"/>
              <a:sym typeface="DM Sans"/>
            </a:endParaRPr>
          </a:p>
        </p:txBody>
      </p:sp>
      <p:sp>
        <p:nvSpPr>
          <p:cNvPr id="81" name="Google Shape;81;p18"/>
          <p:cNvSpPr txBox="1"/>
          <p:nvPr/>
        </p:nvSpPr>
        <p:spPr>
          <a:xfrm>
            <a:off x="4519500" y="1601325"/>
            <a:ext cx="3834600" cy="1180800"/>
          </a:xfrm>
          <a:prstGeom prst="rect">
            <a:avLst/>
          </a:prstGeom>
          <a:noFill/>
          <a:ln>
            <a:noFill/>
          </a:ln>
        </p:spPr>
        <p:txBody>
          <a:bodyPr spcFirstLastPara="1" wrap="square" lIns="91425" tIns="91425" rIns="91425" bIns="91425" anchor="t" anchorCtr="0">
            <a:spAutoFit/>
          </a:bodyPr>
          <a:lstStyle/>
          <a:p>
            <a:pPr marL="0" lvl="0" indent="0" algn="l" rtl="0">
              <a:lnSpc>
                <a:spcPct val="30000"/>
              </a:lnSpc>
              <a:spcBef>
                <a:spcPts val="0"/>
              </a:spcBef>
              <a:spcAft>
                <a:spcPts val="0"/>
              </a:spcAft>
              <a:buClr>
                <a:srgbClr val="000000"/>
              </a:buClr>
              <a:buSzPts val="1100"/>
              <a:buFont typeface="Arial"/>
              <a:buNone/>
            </a:pPr>
            <a:endParaRPr sz="1350">
              <a:solidFill>
                <a:srgbClr val="000000"/>
              </a:solidFill>
              <a:latin typeface="DM Sans"/>
              <a:ea typeface="DM Sans"/>
              <a:cs typeface="DM Sans"/>
              <a:sym typeface="DM Sans"/>
            </a:endParaRPr>
          </a:p>
          <a:p>
            <a:pPr marL="457200" lvl="0" indent="-314325" algn="l" rtl="0">
              <a:spcBef>
                <a:spcPts val="800"/>
              </a:spcBef>
              <a:spcAft>
                <a:spcPts val="0"/>
              </a:spcAft>
              <a:buClr>
                <a:srgbClr val="EA90FF"/>
              </a:buClr>
              <a:buSzPts val="1350"/>
              <a:buFont typeface="DM Sans"/>
              <a:buChar char="✓"/>
            </a:pPr>
            <a:r>
              <a:rPr lang="es" sz="1350" b="1">
                <a:latin typeface="DM Sans"/>
                <a:ea typeface="DM Sans"/>
                <a:cs typeface="DM Sans"/>
                <a:sym typeface="DM Sans"/>
              </a:rPr>
              <a:t>SessionStorage:</a:t>
            </a:r>
            <a:r>
              <a:rPr lang="es" sz="1350">
                <a:latin typeface="DM Sans"/>
                <a:ea typeface="DM Sans"/>
                <a:cs typeface="DM Sans"/>
                <a:sym typeface="DM Sans"/>
              </a:rPr>
              <a:t> permanece en el navegador hasta que el usuario cierra la ventana. Los datos sólo existen dentro de la sesión actual.</a:t>
            </a:r>
            <a:endParaRPr sz="1350">
              <a:solidFill>
                <a:srgbClr val="000000"/>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54"/>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368" name="Google Shape;368;p54"/>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a:t>
            </a:r>
            <a:endParaRPr sz="4000" b="1">
              <a:solidFill>
                <a:schemeClr val="dk1"/>
              </a:solidFill>
              <a:latin typeface="DM Sans"/>
              <a:ea typeface="DM Sans"/>
              <a:cs typeface="DM Sans"/>
              <a:sym typeface="DM Sans"/>
            </a:endParaRPr>
          </a:p>
        </p:txBody>
      </p:sp>
      <p:pic>
        <p:nvPicPr>
          <p:cNvPr id="369" name="Google Shape;369;p5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0" name="Google Shape;370;p54"/>
          <p:cNvSpPr txBox="1"/>
          <p:nvPr/>
        </p:nvSpPr>
        <p:spPr>
          <a:xfrm>
            <a:off x="549525" y="2192888"/>
            <a:ext cx="4987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Si queremos acceder a propiedades más internas dentro de un objeto, es decir desestructurar alguna propiedad que sea a la vez un objeto, es posible hacerlo siguiendo el mismo patrón.</a:t>
            </a:r>
            <a:endParaRPr sz="1350" dirty="0">
              <a:latin typeface="DM Sans"/>
              <a:ea typeface="DM Sans"/>
              <a:cs typeface="DM Sans"/>
              <a:sym typeface="DM Sans"/>
            </a:endParaRPr>
          </a:p>
        </p:txBody>
      </p:sp>
      <p:sp>
        <p:nvSpPr>
          <p:cNvPr id="371" name="Google Shape;371;p54"/>
          <p:cNvSpPr txBox="1"/>
          <p:nvPr/>
        </p:nvSpPr>
        <p:spPr>
          <a:xfrm>
            <a:off x="5846650" y="0"/>
            <a:ext cx="3380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rgbClr val="000000"/>
              </a:buClr>
              <a:buSzPts val="1100"/>
              <a:buFont typeface="Arial"/>
              <a:buNone/>
            </a:pPr>
            <a:r>
              <a:rPr lang="es" sz="1550" dirty="0">
                <a:solidFill>
                  <a:srgbClr val="569CD6"/>
                </a:solidFill>
                <a:latin typeface="Courier New"/>
                <a:ea typeface="Courier New"/>
                <a:cs typeface="Courier New"/>
                <a:sym typeface="Courier New"/>
              </a:rPr>
              <a:t>const</a:t>
            </a:r>
            <a:r>
              <a:rPr lang="es" sz="1550" dirty="0">
                <a:solidFill>
                  <a:srgbClr val="D4D4D4"/>
                </a:solidFill>
                <a:latin typeface="Courier New"/>
                <a:ea typeface="Courier New"/>
                <a:cs typeface="Courier New"/>
                <a:sym typeface="Courier New"/>
              </a:rPr>
              <a:t> </a:t>
            </a:r>
            <a:r>
              <a:rPr lang="es" sz="1550" dirty="0">
                <a:solidFill>
                  <a:srgbClr val="4FC1FF"/>
                </a:solidFill>
                <a:latin typeface="Courier New"/>
                <a:ea typeface="Courier New"/>
                <a:cs typeface="Courier New"/>
                <a:sym typeface="Courier New"/>
              </a:rPr>
              <a:t>usuario</a:t>
            </a:r>
            <a:r>
              <a:rPr lang="es" sz="1550" dirty="0">
                <a:solidFill>
                  <a:srgbClr val="D4D4D4"/>
                </a:solidFill>
                <a:latin typeface="Courier New"/>
                <a:ea typeface="Courier New"/>
                <a:cs typeface="Courier New"/>
                <a:sym typeface="Courier New"/>
              </a:rPr>
              <a:t> = {</a:t>
            </a:r>
            <a:endParaRPr sz="15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50" dirty="0">
                <a:solidFill>
                  <a:srgbClr val="D4D4D4"/>
                </a:solidFill>
                <a:latin typeface="Courier New"/>
                <a:ea typeface="Courier New"/>
                <a:cs typeface="Courier New"/>
                <a:sym typeface="Courier New"/>
              </a:rPr>
              <a:t>    </a:t>
            </a:r>
            <a:r>
              <a:rPr lang="es" sz="1550" dirty="0">
                <a:solidFill>
                  <a:srgbClr val="9CDCFE"/>
                </a:solidFill>
                <a:latin typeface="Courier New"/>
                <a:ea typeface="Courier New"/>
                <a:cs typeface="Courier New"/>
                <a:sym typeface="Courier New"/>
              </a:rPr>
              <a:t>nombre:</a:t>
            </a:r>
            <a:r>
              <a:rPr lang="es" sz="1550" dirty="0">
                <a:solidFill>
                  <a:srgbClr val="D4D4D4"/>
                </a:solidFill>
                <a:latin typeface="Courier New"/>
                <a:ea typeface="Courier New"/>
                <a:cs typeface="Courier New"/>
                <a:sym typeface="Courier New"/>
              </a:rPr>
              <a:t> </a:t>
            </a:r>
            <a:r>
              <a:rPr lang="es" sz="1550" dirty="0">
                <a:solidFill>
                  <a:srgbClr val="CE9178"/>
                </a:solidFill>
                <a:latin typeface="Courier New"/>
                <a:ea typeface="Courier New"/>
                <a:cs typeface="Courier New"/>
                <a:sym typeface="Courier New"/>
              </a:rPr>
              <a:t>"John Doe"</a:t>
            </a:r>
            <a:r>
              <a:rPr lang="es" sz="1550" dirty="0">
                <a:solidFill>
                  <a:srgbClr val="D4D4D4"/>
                </a:solidFill>
                <a:latin typeface="Courier New"/>
                <a:ea typeface="Courier New"/>
                <a:cs typeface="Courier New"/>
                <a:sym typeface="Courier New"/>
              </a:rPr>
              <a:t>,</a:t>
            </a:r>
            <a:endParaRPr sz="15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50" dirty="0">
                <a:solidFill>
                  <a:srgbClr val="D4D4D4"/>
                </a:solidFill>
                <a:latin typeface="Courier New"/>
                <a:ea typeface="Courier New"/>
                <a:cs typeface="Courier New"/>
                <a:sym typeface="Courier New"/>
              </a:rPr>
              <a:t>    </a:t>
            </a:r>
            <a:r>
              <a:rPr lang="es" sz="1550" dirty="0">
                <a:solidFill>
                  <a:srgbClr val="9CDCFE"/>
                </a:solidFill>
                <a:latin typeface="Courier New"/>
                <a:ea typeface="Courier New"/>
                <a:cs typeface="Courier New"/>
                <a:sym typeface="Courier New"/>
              </a:rPr>
              <a:t>edad:</a:t>
            </a:r>
            <a:r>
              <a:rPr lang="es" sz="1550" dirty="0">
                <a:solidFill>
                  <a:srgbClr val="D4D4D4"/>
                </a:solidFill>
                <a:latin typeface="Courier New"/>
                <a:ea typeface="Courier New"/>
                <a:cs typeface="Courier New"/>
                <a:sym typeface="Courier New"/>
              </a:rPr>
              <a:t> </a:t>
            </a:r>
            <a:r>
              <a:rPr lang="es" sz="1550" dirty="0">
                <a:solidFill>
                  <a:srgbClr val="B5CEA8"/>
                </a:solidFill>
                <a:latin typeface="Courier New"/>
                <a:ea typeface="Courier New"/>
                <a:cs typeface="Courier New"/>
                <a:sym typeface="Courier New"/>
              </a:rPr>
              <a:t>32</a:t>
            </a:r>
            <a:r>
              <a:rPr lang="es" sz="1550" dirty="0">
                <a:solidFill>
                  <a:srgbClr val="D4D4D4"/>
                </a:solidFill>
                <a:latin typeface="Courier New"/>
                <a:ea typeface="Courier New"/>
                <a:cs typeface="Courier New"/>
                <a:sym typeface="Courier New"/>
              </a:rPr>
              <a:t>,</a:t>
            </a:r>
            <a:endParaRPr sz="15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50" dirty="0">
                <a:solidFill>
                  <a:srgbClr val="D4D4D4"/>
                </a:solidFill>
                <a:latin typeface="Courier New"/>
                <a:ea typeface="Courier New"/>
                <a:cs typeface="Courier New"/>
                <a:sym typeface="Courier New"/>
              </a:rPr>
              <a:t>    </a:t>
            </a:r>
            <a:r>
              <a:rPr lang="es" sz="1550" dirty="0">
                <a:solidFill>
                  <a:srgbClr val="9CDCFE"/>
                </a:solidFill>
                <a:latin typeface="Courier New"/>
                <a:ea typeface="Courier New"/>
                <a:cs typeface="Courier New"/>
                <a:sym typeface="Courier New"/>
              </a:rPr>
              <a:t>telefono:</a:t>
            </a:r>
            <a:r>
              <a:rPr lang="es" sz="1550" dirty="0">
                <a:solidFill>
                  <a:srgbClr val="D4D4D4"/>
                </a:solidFill>
                <a:latin typeface="Courier New"/>
                <a:ea typeface="Courier New"/>
                <a:cs typeface="Courier New"/>
                <a:sym typeface="Courier New"/>
              </a:rPr>
              <a:t> {</a:t>
            </a:r>
            <a:endParaRPr sz="15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50" dirty="0">
                <a:solidFill>
                  <a:srgbClr val="D4D4D4"/>
                </a:solidFill>
                <a:latin typeface="Courier New"/>
                <a:ea typeface="Courier New"/>
                <a:cs typeface="Courier New"/>
                <a:sym typeface="Courier New"/>
              </a:rPr>
              <a:t>        </a:t>
            </a:r>
            <a:r>
              <a:rPr lang="es" sz="1550" dirty="0">
                <a:solidFill>
                  <a:srgbClr val="9CDCFE"/>
                </a:solidFill>
                <a:latin typeface="Courier New"/>
                <a:ea typeface="Courier New"/>
                <a:cs typeface="Courier New"/>
                <a:sym typeface="Courier New"/>
              </a:rPr>
              <a:t>cel:</a:t>
            </a:r>
            <a:r>
              <a:rPr lang="es" sz="1550" dirty="0">
                <a:solidFill>
                  <a:srgbClr val="D4D4D4"/>
                </a:solidFill>
                <a:latin typeface="Courier New"/>
                <a:ea typeface="Courier New"/>
                <a:cs typeface="Courier New"/>
                <a:sym typeface="Courier New"/>
              </a:rPr>
              <a:t> </a:t>
            </a:r>
            <a:r>
              <a:rPr lang="es" sz="1550" dirty="0">
                <a:solidFill>
                  <a:srgbClr val="B5CEA8"/>
                </a:solidFill>
                <a:latin typeface="Courier New"/>
                <a:ea typeface="Courier New"/>
                <a:cs typeface="Courier New"/>
                <a:sym typeface="Courier New"/>
              </a:rPr>
              <a:t>113334444</a:t>
            </a:r>
            <a:r>
              <a:rPr lang="es" sz="1550" dirty="0">
                <a:solidFill>
                  <a:srgbClr val="D4D4D4"/>
                </a:solidFill>
                <a:latin typeface="Courier New"/>
                <a:ea typeface="Courier New"/>
                <a:cs typeface="Courier New"/>
                <a:sym typeface="Courier New"/>
              </a:rPr>
              <a:t>,</a:t>
            </a:r>
            <a:endParaRPr sz="15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50" dirty="0">
                <a:solidFill>
                  <a:srgbClr val="D4D4D4"/>
                </a:solidFill>
                <a:latin typeface="Courier New"/>
                <a:ea typeface="Courier New"/>
                <a:cs typeface="Courier New"/>
                <a:sym typeface="Courier New"/>
              </a:rPr>
              <a:t>        </a:t>
            </a:r>
            <a:r>
              <a:rPr lang="es" sz="1550" dirty="0">
                <a:solidFill>
                  <a:srgbClr val="9CDCFE"/>
                </a:solidFill>
                <a:latin typeface="Courier New"/>
                <a:ea typeface="Courier New"/>
                <a:cs typeface="Courier New"/>
                <a:sym typeface="Courier New"/>
              </a:rPr>
              <a:t>casa:</a:t>
            </a:r>
            <a:r>
              <a:rPr lang="es" sz="1550" dirty="0">
                <a:solidFill>
                  <a:srgbClr val="D4D4D4"/>
                </a:solidFill>
                <a:latin typeface="Courier New"/>
                <a:ea typeface="Courier New"/>
                <a:cs typeface="Courier New"/>
                <a:sym typeface="Courier New"/>
              </a:rPr>
              <a:t> </a:t>
            </a:r>
            <a:r>
              <a:rPr lang="es" sz="1550" dirty="0">
                <a:solidFill>
                  <a:srgbClr val="569CD6"/>
                </a:solidFill>
                <a:latin typeface="Courier New"/>
                <a:ea typeface="Courier New"/>
                <a:cs typeface="Courier New"/>
                <a:sym typeface="Courier New"/>
              </a:rPr>
              <a:t>null</a:t>
            </a:r>
            <a:r>
              <a:rPr lang="es" sz="1550" dirty="0">
                <a:solidFill>
                  <a:srgbClr val="D4D4D4"/>
                </a:solidFill>
                <a:latin typeface="Courier New"/>
                <a:ea typeface="Courier New"/>
                <a:cs typeface="Courier New"/>
                <a:sym typeface="Courier New"/>
              </a:rPr>
              <a:t>,</a:t>
            </a:r>
            <a:endParaRPr sz="15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50" dirty="0">
                <a:solidFill>
                  <a:srgbClr val="D4D4D4"/>
                </a:solidFill>
                <a:latin typeface="Courier New"/>
                <a:ea typeface="Courier New"/>
                <a:cs typeface="Courier New"/>
                <a:sym typeface="Courier New"/>
              </a:rPr>
              <a:t>        </a:t>
            </a:r>
            <a:r>
              <a:rPr lang="es" sz="1550" dirty="0">
                <a:solidFill>
                  <a:srgbClr val="9CDCFE"/>
                </a:solidFill>
                <a:latin typeface="Courier New"/>
                <a:ea typeface="Courier New"/>
                <a:cs typeface="Courier New"/>
                <a:sym typeface="Courier New"/>
              </a:rPr>
              <a:t>trabajo:</a:t>
            </a:r>
            <a:r>
              <a:rPr lang="es" sz="1550" dirty="0">
                <a:solidFill>
                  <a:srgbClr val="D4D4D4"/>
                </a:solidFill>
                <a:latin typeface="Courier New"/>
                <a:ea typeface="Courier New"/>
                <a:cs typeface="Courier New"/>
                <a:sym typeface="Courier New"/>
              </a:rPr>
              <a:t> </a:t>
            </a:r>
            <a:r>
              <a:rPr lang="es" sz="1550" dirty="0">
                <a:solidFill>
                  <a:srgbClr val="B5CEA8"/>
                </a:solidFill>
                <a:latin typeface="Courier New"/>
                <a:ea typeface="Courier New"/>
                <a:cs typeface="Courier New"/>
                <a:sym typeface="Courier New"/>
              </a:rPr>
              <a:t>113325555</a:t>
            </a:r>
            <a:endParaRPr sz="1550" dirty="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50" dirty="0">
                <a:solidFill>
                  <a:srgbClr val="D4D4D4"/>
                </a:solidFill>
                <a:latin typeface="Courier New"/>
                <a:ea typeface="Courier New"/>
                <a:cs typeface="Courier New"/>
                <a:sym typeface="Courier New"/>
              </a:rPr>
              <a:t>    }</a:t>
            </a:r>
            <a:endParaRPr sz="15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50" dirty="0">
                <a:solidFill>
                  <a:srgbClr val="D4D4D4"/>
                </a:solidFill>
                <a:latin typeface="Courier New"/>
                <a:ea typeface="Courier New"/>
                <a:cs typeface="Courier New"/>
                <a:sym typeface="Courier New"/>
              </a:rPr>
              <a:t>}</a:t>
            </a:r>
            <a:endParaRPr sz="1750" dirty="0">
              <a:solidFill>
                <a:srgbClr val="569CD6"/>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5"/>
          <p:cNvSpPr txBox="1"/>
          <p:nvPr/>
        </p:nvSpPr>
        <p:spPr>
          <a:xfrm>
            <a:off x="475500" y="820150"/>
            <a:ext cx="47301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Desestructuración</a:t>
            </a:r>
            <a:endParaRPr sz="3900" b="1">
              <a:solidFill>
                <a:schemeClr val="dk1"/>
              </a:solidFill>
              <a:latin typeface="DM Sans"/>
              <a:ea typeface="DM Sans"/>
              <a:cs typeface="DM Sans"/>
              <a:sym typeface="DM Sans"/>
            </a:endParaRPr>
          </a:p>
        </p:txBody>
      </p:sp>
      <p:sp>
        <p:nvSpPr>
          <p:cNvPr id="377" name="Google Shape;377;p55"/>
          <p:cNvSpPr txBox="1"/>
          <p:nvPr/>
        </p:nvSpPr>
        <p:spPr>
          <a:xfrm>
            <a:off x="457725" y="2211625"/>
            <a:ext cx="43443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En este caso, como teléfono es un objeto, desestructuramos la propiedad trabajo de éste, dentro de la desestructuración de usuario. Nótese que </a:t>
            </a:r>
            <a:r>
              <a:rPr lang="es" sz="1350" b="1">
                <a:latin typeface="DM Sans"/>
                <a:ea typeface="DM Sans"/>
                <a:cs typeface="DM Sans"/>
                <a:sym typeface="DM Sans"/>
              </a:rPr>
              <a:t>finalmente se terminan declarando dos variables, nombre y trabajo.</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78" name="Google Shape;378;p55"/>
          <p:cNvSpPr txBox="1"/>
          <p:nvPr/>
        </p:nvSpPr>
        <p:spPr>
          <a:xfrm>
            <a:off x="5090100" y="1796150"/>
            <a:ext cx="3578400" cy="2343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endParaRPr sz="1150" dirty="0">
              <a:solidFill>
                <a:srgbClr val="569CD6"/>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50" dirty="0">
              <a:solidFill>
                <a:srgbClr val="569CD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569CD6"/>
                </a:solidFill>
                <a:latin typeface="Courier New"/>
                <a:ea typeface="Courier New"/>
                <a:cs typeface="Courier New"/>
                <a:sym typeface="Courier New"/>
              </a:rPr>
              <a:t>const</a:t>
            </a:r>
            <a:r>
              <a:rPr lang="es" sz="1150" dirty="0">
                <a:solidFill>
                  <a:srgbClr val="D4D4D4"/>
                </a:solidFill>
                <a:latin typeface="Courier New"/>
                <a:ea typeface="Courier New"/>
                <a:cs typeface="Courier New"/>
                <a:sym typeface="Courier New"/>
              </a:rPr>
              <a:t> { </a:t>
            </a:r>
            <a:r>
              <a:rPr lang="es" sz="1150" dirty="0">
                <a:solidFill>
                  <a:srgbClr val="4FC1FF"/>
                </a:solidFill>
                <a:latin typeface="Courier New"/>
                <a:ea typeface="Courier New"/>
                <a:cs typeface="Courier New"/>
                <a:sym typeface="Courier New"/>
              </a:rPr>
              <a:t>nombre</a:t>
            </a: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telefono</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trabajo</a:t>
            </a:r>
            <a:r>
              <a:rPr lang="es" sz="1150" dirty="0">
                <a:solidFill>
                  <a:srgbClr val="D4D4D4"/>
                </a:solidFill>
                <a:latin typeface="Courier New"/>
                <a:ea typeface="Courier New"/>
                <a:cs typeface="Courier New"/>
                <a:sym typeface="Courier New"/>
              </a:rPr>
              <a:t>} } = </a:t>
            </a:r>
            <a:r>
              <a:rPr lang="es" sz="1150" dirty="0">
                <a:solidFill>
                  <a:srgbClr val="4FC1FF"/>
                </a:solidFill>
                <a:latin typeface="Courier New"/>
                <a:ea typeface="Courier New"/>
                <a:cs typeface="Courier New"/>
                <a:sym typeface="Courier New"/>
              </a:rPr>
              <a:t>usuario</a:t>
            </a:r>
            <a:endParaRPr sz="1150" dirty="0">
              <a:solidFill>
                <a:srgbClr val="4FC1FF"/>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4FC1FF"/>
                </a:solidFill>
                <a:latin typeface="Courier New"/>
                <a:ea typeface="Courier New"/>
                <a:cs typeface="Courier New"/>
                <a:sym typeface="Courier New"/>
              </a:rPr>
              <a:t>nombre</a:t>
            </a:r>
            <a:r>
              <a:rPr lang="es" sz="1150" dirty="0">
                <a:solidFill>
                  <a:srgbClr val="D4D4D4"/>
                </a:solidFill>
                <a:latin typeface="Courier New"/>
                <a:ea typeface="Courier New"/>
                <a:cs typeface="Courier New"/>
                <a:sym typeface="Courier New"/>
              </a:rPr>
              <a:t>) </a:t>
            </a:r>
            <a:r>
              <a:rPr lang="es" sz="1150" dirty="0">
                <a:solidFill>
                  <a:srgbClr val="6A9955"/>
                </a:solidFill>
                <a:latin typeface="Courier New"/>
                <a:ea typeface="Courier New"/>
                <a:cs typeface="Courier New"/>
                <a:sym typeface="Courier New"/>
              </a:rPr>
              <a:t>// "John Doe"</a:t>
            </a:r>
            <a:endParaRPr sz="115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4FC1FF"/>
                </a:solidFill>
                <a:latin typeface="Courier New"/>
                <a:ea typeface="Courier New"/>
                <a:cs typeface="Courier New"/>
                <a:sym typeface="Courier New"/>
              </a:rPr>
              <a:t>trabajo</a:t>
            </a:r>
            <a:r>
              <a:rPr lang="es" sz="1150" dirty="0">
                <a:solidFill>
                  <a:srgbClr val="D4D4D4"/>
                </a:solidFill>
                <a:latin typeface="Courier New"/>
                <a:ea typeface="Courier New"/>
                <a:cs typeface="Courier New"/>
                <a:sym typeface="Courier New"/>
              </a:rPr>
              <a:t>) </a:t>
            </a:r>
            <a:r>
              <a:rPr lang="es" sz="1150" dirty="0">
                <a:solidFill>
                  <a:srgbClr val="6A9955"/>
                </a:solidFill>
                <a:latin typeface="Courier New"/>
                <a:ea typeface="Courier New"/>
                <a:cs typeface="Courier New"/>
                <a:sym typeface="Courier New"/>
              </a:rPr>
              <a:t>// 113325555</a:t>
            </a:r>
            <a:endParaRPr sz="1250" dirty="0">
              <a:solidFill>
                <a:srgbClr val="569CD6"/>
              </a:solidFill>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Alias</a:t>
            </a:r>
            <a:endParaRPr sz="4000" b="1">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57"/>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389" name="Google Shape;389;p57"/>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Alias</a:t>
            </a:r>
            <a:endParaRPr sz="4000" b="1">
              <a:solidFill>
                <a:schemeClr val="dk1"/>
              </a:solidFill>
              <a:latin typeface="DM Sans"/>
              <a:ea typeface="DM Sans"/>
              <a:cs typeface="DM Sans"/>
              <a:sym typeface="DM Sans"/>
            </a:endParaRPr>
          </a:p>
        </p:txBody>
      </p:sp>
      <p:pic>
        <p:nvPicPr>
          <p:cNvPr id="390" name="Google Shape;390;p5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1" name="Google Shape;391;p57"/>
          <p:cNvSpPr txBox="1"/>
          <p:nvPr/>
        </p:nvSpPr>
        <p:spPr>
          <a:xfrm>
            <a:off x="549525" y="2192900"/>
            <a:ext cx="47892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Para  que la desestructuración funcione debe haber coincidencia con los nombres de las propiedades del objeto.</a:t>
            </a:r>
            <a:endParaRPr sz="135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Sin embargo a veces puede que los nombres de las propiedades no sean muy descriptivos para el uso que queremos darle, y por ello podemos desestructurarlas con un alias, es decir </a:t>
            </a:r>
            <a:r>
              <a:rPr lang="es" sz="1350" b="1" dirty="0">
                <a:latin typeface="DM Sans"/>
                <a:ea typeface="DM Sans"/>
                <a:cs typeface="DM Sans"/>
                <a:sym typeface="DM Sans"/>
              </a:rPr>
              <a:t>declarar la variable con un nombre alternativo tras haber desestructurado el objeto.</a:t>
            </a:r>
            <a:endParaRPr sz="1350" b="1"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pic>
        <p:nvPicPr>
          <p:cNvPr id="392" name="Google Shape;392;p57"/>
          <p:cNvPicPr preferRelativeResize="0"/>
          <p:nvPr/>
        </p:nvPicPr>
        <p:blipFill>
          <a:blip r:embed="rId5">
            <a:alphaModFix/>
          </a:blip>
          <a:stretch>
            <a:fillRect/>
          </a:stretch>
        </p:blipFill>
        <p:spPr>
          <a:xfrm>
            <a:off x="5536725" y="0"/>
            <a:ext cx="3631576" cy="5143501"/>
          </a:xfrm>
          <a:prstGeom prst="rect">
            <a:avLst/>
          </a:prstGeom>
          <a:noFill/>
          <a:ln>
            <a:noFill/>
          </a:ln>
        </p:spPr>
      </p:pic>
      <p:pic>
        <p:nvPicPr>
          <p:cNvPr id="393" name="Google Shape;393;p5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8"/>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Alias</a:t>
            </a:r>
            <a:endParaRPr sz="4000" b="1">
              <a:solidFill>
                <a:schemeClr val="dk1"/>
              </a:solidFill>
              <a:latin typeface="DM Sans"/>
              <a:ea typeface="DM Sans"/>
              <a:cs typeface="DM Sans"/>
              <a:sym typeface="DM Sans"/>
            </a:endParaRPr>
          </a:p>
        </p:txBody>
      </p:sp>
      <p:sp>
        <p:nvSpPr>
          <p:cNvPr id="399" name="Google Shape;399;p58"/>
          <p:cNvSpPr txBox="1"/>
          <p:nvPr/>
        </p:nvSpPr>
        <p:spPr>
          <a:xfrm>
            <a:off x="3649500" y="2211613"/>
            <a:ext cx="49872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Esto lo hacemos simplemente con el operador : luego del nombre de la propiedad.</a:t>
            </a: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En este caso desestructuramos todas las propiedades de item, pero lo almacenamos en variables denominadas id, nombre, precio, a través del alias que indicamos para cada una.</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pic>
        <p:nvPicPr>
          <p:cNvPr id="400" name="Google Shape;400;p58"/>
          <p:cNvPicPr preferRelativeResize="0"/>
          <p:nvPr/>
        </p:nvPicPr>
        <p:blipFill>
          <a:blip r:embed="rId3">
            <a:alphaModFix/>
          </a:blip>
          <a:stretch>
            <a:fillRect/>
          </a:stretch>
        </p:blipFill>
        <p:spPr>
          <a:xfrm>
            <a:off x="0" y="0"/>
            <a:ext cx="3297374" cy="5143500"/>
          </a:xfrm>
          <a:prstGeom prst="rect">
            <a:avLst/>
          </a:prstGeom>
          <a:noFill/>
          <a:ln>
            <a:noFill/>
          </a:ln>
        </p:spPr>
      </p:pic>
      <p:sp>
        <p:nvSpPr>
          <p:cNvPr id="401" name="Google Shape;401;p58"/>
          <p:cNvSpPr txBox="1"/>
          <p:nvPr/>
        </p:nvSpPr>
        <p:spPr>
          <a:xfrm>
            <a:off x="0" y="0"/>
            <a:ext cx="32973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150" dirty="0">
                <a:solidFill>
                  <a:srgbClr val="569CD6"/>
                </a:solidFill>
                <a:latin typeface="Courier New"/>
                <a:ea typeface="Courier New"/>
                <a:cs typeface="Courier New"/>
                <a:sym typeface="Courier New"/>
              </a:rPr>
              <a:t>const</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item</a:t>
            </a:r>
            <a:r>
              <a:rPr lang="es" sz="1150" dirty="0">
                <a:solidFill>
                  <a:srgbClr val="D4D4D4"/>
                </a:solidFill>
                <a:latin typeface="Courier New"/>
                <a:ea typeface="Courier New"/>
                <a:cs typeface="Courier New"/>
                <a:sym typeface="Courier New"/>
              </a:rPr>
              <a:t> = {</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item_id:</a:t>
            </a:r>
            <a:r>
              <a:rPr lang="es" sz="1150" dirty="0">
                <a:solidFill>
                  <a:srgbClr val="D4D4D4"/>
                </a:solidFill>
                <a:latin typeface="Courier New"/>
                <a:ea typeface="Courier New"/>
                <a:cs typeface="Courier New"/>
                <a:sym typeface="Courier New"/>
              </a:rPr>
              <a:t> </a:t>
            </a:r>
            <a:r>
              <a:rPr lang="es" sz="1150" dirty="0">
                <a:solidFill>
                  <a:srgbClr val="B5CEA8"/>
                </a:solidFill>
                <a:latin typeface="Courier New"/>
                <a:ea typeface="Courier New"/>
                <a:cs typeface="Courier New"/>
                <a:sym typeface="Courier New"/>
              </a:rPr>
              <a:t>432</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product_name:</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"Some product"</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price_per_unit:</a:t>
            </a:r>
            <a:r>
              <a:rPr lang="es" sz="1150" dirty="0">
                <a:solidFill>
                  <a:srgbClr val="D4D4D4"/>
                </a:solidFill>
                <a:latin typeface="Courier New"/>
                <a:ea typeface="Courier New"/>
                <a:cs typeface="Courier New"/>
                <a:sym typeface="Courier New"/>
              </a:rPr>
              <a:t> </a:t>
            </a:r>
            <a:r>
              <a:rPr lang="es" sz="1150" dirty="0">
                <a:solidFill>
                  <a:srgbClr val="B5CEA8"/>
                </a:solidFill>
                <a:latin typeface="Courier New"/>
                <a:ea typeface="Courier New"/>
                <a:cs typeface="Courier New"/>
                <a:sym typeface="Courier New"/>
              </a:rPr>
              <a:t>5600</a:t>
            </a:r>
            <a:endParaRPr sz="1150" dirty="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569CD6"/>
                </a:solidFill>
                <a:latin typeface="Courier New"/>
                <a:ea typeface="Courier New"/>
                <a:cs typeface="Courier New"/>
                <a:sym typeface="Courier New"/>
              </a:rPr>
              <a:t>const</a:t>
            </a:r>
            <a:r>
              <a:rPr lang="es" sz="1150" dirty="0">
                <a:solidFill>
                  <a:srgbClr val="D4D4D4"/>
                </a:solidFill>
                <a:latin typeface="Courier New"/>
                <a:ea typeface="Courier New"/>
                <a:cs typeface="Courier New"/>
                <a:sym typeface="Courier New"/>
              </a:rPr>
              <a:t> {</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item_id</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id</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product_name</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nombre</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a:t>
            </a:r>
            <a:r>
              <a:rPr lang="es" sz="1150" dirty="0">
                <a:solidFill>
                  <a:srgbClr val="9CDCFE"/>
                </a:solidFill>
                <a:latin typeface="Courier New"/>
                <a:ea typeface="Courier New"/>
                <a:cs typeface="Courier New"/>
                <a:sym typeface="Courier New"/>
              </a:rPr>
              <a:t>price_per_unit</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precio</a:t>
            </a:r>
            <a:endParaRPr sz="1150" dirty="0">
              <a:solidFill>
                <a:srgbClr val="4FC1FF"/>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D4D4D4"/>
                </a:solidFill>
                <a:latin typeface="Courier New"/>
                <a:ea typeface="Courier New"/>
                <a:cs typeface="Courier New"/>
                <a:sym typeface="Courier New"/>
              </a:rPr>
              <a:t>} = </a:t>
            </a:r>
            <a:r>
              <a:rPr lang="es" sz="1150" dirty="0">
                <a:solidFill>
                  <a:srgbClr val="4FC1FF"/>
                </a:solidFill>
                <a:latin typeface="Courier New"/>
                <a:ea typeface="Courier New"/>
                <a:cs typeface="Courier New"/>
                <a:sym typeface="Courier New"/>
              </a:rPr>
              <a:t>item</a:t>
            </a:r>
            <a:endParaRPr sz="1150" dirty="0">
              <a:solidFill>
                <a:srgbClr val="4FC1FF"/>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4FC1FF"/>
                </a:solidFill>
                <a:latin typeface="Courier New"/>
                <a:ea typeface="Courier New"/>
                <a:cs typeface="Courier New"/>
                <a:sym typeface="Courier New"/>
              </a:rPr>
              <a:t>id</a:t>
            </a:r>
            <a:r>
              <a:rPr lang="es" sz="1150" dirty="0">
                <a:solidFill>
                  <a:srgbClr val="D4D4D4"/>
                </a:solidFill>
                <a:latin typeface="Courier New"/>
                <a:ea typeface="Courier New"/>
                <a:cs typeface="Courier New"/>
                <a:sym typeface="Courier New"/>
              </a:rPr>
              <a:t>) </a:t>
            </a:r>
            <a:r>
              <a:rPr lang="es" sz="1150" dirty="0">
                <a:solidFill>
                  <a:srgbClr val="6A9955"/>
                </a:solidFill>
                <a:latin typeface="Courier New"/>
                <a:ea typeface="Courier New"/>
                <a:cs typeface="Courier New"/>
                <a:sym typeface="Courier New"/>
              </a:rPr>
              <a:t>// 432</a:t>
            </a:r>
            <a:endParaRPr sz="115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4FC1FF"/>
                </a:solidFill>
                <a:latin typeface="Courier New"/>
                <a:ea typeface="Courier New"/>
                <a:cs typeface="Courier New"/>
                <a:sym typeface="Courier New"/>
              </a:rPr>
              <a:t>nombre</a:t>
            </a:r>
            <a:r>
              <a:rPr lang="es" sz="1150" dirty="0">
                <a:solidFill>
                  <a:srgbClr val="D4D4D4"/>
                </a:solidFill>
                <a:latin typeface="Courier New"/>
                <a:ea typeface="Courier New"/>
                <a:cs typeface="Courier New"/>
                <a:sym typeface="Courier New"/>
              </a:rPr>
              <a:t>) </a:t>
            </a:r>
            <a:r>
              <a:rPr lang="es" sz="1150" dirty="0">
                <a:solidFill>
                  <a:srgbClr val="6A9955"/>
                </a:solidFill>
                <a:latin typeface="Courier New"/>
                <a:ea typeface="Courier New"/>
                <a:cs typeface="Courier New"/>
                <a:sym typeface="Courier New"/>
              </a:rPr>
              <a:t>// "Some product"</a:t>
            </a:r>
            <a:endParaRPr sz="115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4FC1FF"/>
                </a:solidFill>
                <a:latin typeface="Courier New"/>
                <a:ea typeface="Courier New"/>
                <a:cs typeface="Courier New"/>
                <a:sym typeface="Courier New"/>
              </a:rPr>
              <a:t>precio</a:t>
            </a:r>
            <a:r>
              <a:rPr lang="es" sz="1150" dirty="0">
                <a:solidFill>
                  <a:srgbClr val="D4D4D4"/>
                </a:solidFill>
                <a:latin typeface="Courier New"/>
                <a:ea typeface="Courier New"/>
                <a:cs typeface="Courier New"/>
                <a:sym typeface="Courier New"/>
              </a:rPr>
              <a:t>) </a:t>
            </a:r>
            <a:r>
              <a:rPr lang="es" sz="1150" dirty="0">
                <a:solidFill>
                  <a:srgbClr val="6A9955"/>
                </a:solidFill>
                <a:latin typeface="Courier New"/>
                <a:ea typeface="Courier New"/>
                <a:cs typeface="Courier New"/>
                <a:sym typeface="Courier New"/>
              </a:rPr>
              <a:t>// 5600</a:t>
            </a:r>
            <a:endParaRPr sz="1050" dirty="0">
              <a:solidFill>
                <a:srgbClr val="569CD6"/>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9"/>
          <p:cNvSpPr txBox="1"/>
          <p:nvPr/>
        </p:nvSpPr>
        <p:spPr>
          <a:xfrm>
            <a:off x="1510075"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 en parámetros</a:t>
            </a:r>
            <a:endParaRPr sz="4000" b="1">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60"/>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412" name="Google Shape;412;p60"/>
          <p:cNvSpPr txBox="1"/>
          <p:nvPr/>
        </p:nvSpPr>
        <p:spPr>
          <a:xfrm>
            <a:off x="475500" y="900525"/>
            <a:ext cx="4987200" cy="1209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Desestructuración en parámetros</a:t>
            </a:r>
            <a:endParaRPr sz="3700" b="1">
              <a:solidFill>
                <a:schemeClr val="dk1"/>
              </a:solidFill>
              <a:latin typeface="DM Sans"/>
              <a:ea typeface="DM Sans"/>
              <a:cs typeface="DM Sans"/>
              <a:sym typeface="DM Sans"/>
            </a:endParaRPr>
          </a:p>
        </p:txBody>
      </p:sp>
      <p:pic>
        <p:nvPicPr>
          <p:cNvPr id="413" name="Google Shape;413;p6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14" name="Google Shape;414;p60"/>
          <p:cNvSpPr txBox="1"/>
          <p:nvPr/>
        </p:nvSpPr>
        <p:spPr>
          <a:xfrm>
            <a:off x="549525" y="2374750"/>
            <a:ext cx="41340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Si en una función recibimos objetos por parámetros, también es posible desestructurarlos directamente en el llamado, definiendo esto al declarar la función. </a:t>
            </a:r>
            <a:endParaRPr sz="135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Por ejemplo, supongamos una función que recibe un objeto producto por parámetro y debe trabajar con sus propiedades id y nombre.</a:t>
            </a:r>
            <a:endParaRPr sz="135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415" name="Google Shape;415;p60"/>
          <p:cNvSpPr txBox="1"/>
          <p:nvPr/>
        </p:nvSpPr>
        <p:spPr>
          <a:xfrm>
            <a:off x="5093375" y="0"/>
            <a:ext cx="413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s" sz="1100" dirty="0">
                <a:solidFill>
                  <a:srgbClr val="569CD6"/>
                </a:solidFill>
                <a:latin typeface="Courier New"/>
                <a:ea typeface="Courier New"/>
                <a:cs typeface="Courier New"/>
                <a:sym typeface="Courier New"/>
              </a:rPr>
              <a:t>const</a:t>
            </a:r>
            <a:r>
              <a:rPr lang="es" sz="1100" dirty="0">
                <a:solidFill>
                  <a:srgbClr val="D4D4D4"/>
                </a:solidFill>
                <a:latin typeface="Courier New"/>
                <a:ea typeface="Courier New"/>
                <a:cs typeface="Courier New"/>
                <a:sym typeface="Courier New"/>
              </a:rPr>
              <a:t> </a:t>
            </a:r>
            <a:r>
              <a:rPr lang="es" sz="1100" dirty="0">
                <a:solidFill>
                  <a:srgbClr val="4FC1FF"/>
                </a:solidFill>
                <a:latin typeface="Courier New"/>
                <a:ea typeface="Courier New"/>
                <a:cs typeface="Courier New"/>
                <a:sym typeface="Courier New"/>
              </a:rPr>
              <a:t>producto</a:t>
            </a:r>
            <a:r>
              <a:rPr lang="es" sz="1100" dirty="0">
                <a:solidFill>
                  <a:srgbClr val="D4D4D4"/>
                </a:solidFill>
                <a:latin typeface="Courier New"/>
                <a:ea typeface="Courier New"/>
                <a:cs typeface="Courier New"/>
                <a:sym typeface="Courier New"/>
              </a:rPr>
              <a:t> = {</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id:</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10</a:t>
            </a: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nombre:</a:t>
            </a:r>
            <a:r>
              <a:rPr lang="es" sz="1100" dirty="0">
                <a:solidFill>
                  <a:srgbClr val="D4D4D4"/>
                </a:solidFill>
                <a:latin typeface="Courier New"/>
                <a:ea typeface="Courier New"/>
                <a:cs typeface="Courier New"/>
                <a:sym typeface="Courier New"/>
              </a:rPr>
              <a:t> </a:t>
            </a:r>
            <a:r>
              <a:rPr lang="es" sz="1100" dirty="0">
                <a:solidFill>
                  <a:srgbClr val="CE9178"/>
                </a:solidFill>
                <a:latin typeface="Courier New"/>
                <a:ea typeface="Courier New"/>
                <a:cs typeface="Courier New"/>
                <a:sym typeface="Courier New"/>
              </a:rPr>
              <a:t>"Curso Javascript"</a:t>
            </a: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precio:</a:t>
            </a:r>
            <a:r>
              <a:rPr lang="es" sz="1100" dirty="0">
                <a:solidFill>
                  <a:srgbClr val="D4D4D4"/>
                </a:solidFill>
                <a:latin typeface="Courier New"/>
                <a:ea typeface="Courier New"/>
                <a:cs typeface="Courier New"/>
                <a:sym typeface="Courier New"/>
              </a:rPr>
              <a:t> </a:t>
            </a:r>
            <a:r>
              <a:rPr lang="es" sz="1100" dirty="0">
                <a:solidFill>
                  <a:srgbClr val="B5CEA8"/>
                </a:solidFill>
                <a:latin typeface="Courier New"/>
                <a:ea typeface="Courier New"/>
                <a:cs typeface="Courier New"/>
                <a:sym typeface="Courier New"/>
              </a:rPr>
              <a:t>12500</a:t>
            </a:r>
            <a:endParaRPr sz="1100" dirty="0">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569CD6"/>
                </a:solidFill>
                <a:latin typeface="Courier New"/>
                <a:ea typeface="Courier New"/>
                <a:cs typeface="Courier New"/>
                <a:sym typeface="Courier New"/>
              </a:rPr>
              <a:t>const</a:t>
            </a:r>
            <a:r>
              <a:rPr lang="es" sz="1100" dirty="0">
                <a:solidFill>
                  <a:srgbClr val="D4D4D4"/>
                </a:solidFill>
                <a:latin typeface="Courier New"/>
                <a:ea typeface="Courier New"/>
                <a:cs typeface="Courier New"/>
                <a:sym typeface="Courier New"/>
              </a:rPr>
              <a:t> </a:t>
            </a:r>
            <a:r>
              <a:rPr lang="es" sz="1100" dirty="0">
                <a:solidFill>
                  <a:srgbClr val="DCDCAA"/>
                </a:solidFill>
                <a:latin typeface="Courier New"/>
                <a:ea typeface="Courier New"/>
                <a:cs typeface="Courier New"/>
                <a:sym typeface="Courier New"/>
              </a:rPr>
              <a:t>desestructurar</a:t>
            </a:r>
            <a:r>
              <a:rPr lang="es" sz="1100" dirty="0">
                <a:solidFill>
                  <a:srgbClr val="D4D4D4"/>
                </a:solidFill>
                <a:latin typeface="Courier New"/>
                <a:ea typeface="Courier New"/>
                <a:cs typeface="Courier New"/>
                <a:sym typeface="Courier New"/>
              </a:rPr>
              <a:t> = (</a:t>
            </a:r>
            <a:r>
              <a:rPr lang="es" sz="1100" dirty="0">
                <a:solidFill>
                  <a:srgbClr val="9CDCFE"/>
                </a:solidFill>
                <a:latin typeface="Courier New"/>
                <a:ea typeface="Courier New"/>
                <a:cs typeface="Courier New"/>
                <a:sym typeface="Courier New"/>
              </a:rPr>
              <a:t>item</a:t>
            </a:r>
            <a:r>
              <a:rPr lang="es" sz="1100" dirty="0">
                <a:solidFill>
                  <a:srgbClr val="D4D4D4"/>
                </a:solidFill>
                <a:latin typeface="Courier New"/>
                <a:ea typeface="Courier New"/>
                <a:cs typeface="Courier New"/>
                <a:sym typeface="Courier New"/>
              </a:rPr>
              <a:t>) </a:t>
            </a:r>
            <a:r>
              <a:rPr lang="es" sz="1100" dirty="0">
                <a:solidFill>
                  <a:srgbClr val="569CD6"/>
                </a:solidFill>
                <a:latin typeface="Courier New"/>
                <a:ea typeface="Courier New"/>
                <a:cs typeface="Courier New"/>
                <a:sym typeface="Courier New"/>
              </a:rPr>
              <a:t>=&gt;</a:t>
            </a:r>
            <a:r>
              <a:rPr lang="es" sz="1100" dirty="0">
                <a:solidFill>
                  <a:srgbClr val="D4D4D4"/>
                </a:solidFill>
                <a:latin typeface="Courier New"/>
                <a:ea typeface="Courier New"/>
                <a:cs typeface="Courier New"/>
                <a:sym typeface="Courier New"/>
              </a:rPr>
              <a:t> {</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D4D4D4"/>
                </a:solidFill>
                <a:latin typeface="Courier New"/>
                <a:ea typeface="Courier New"/>
                <a:cs typeface="Courier New"/>
                <a:sym typeface="Courier New"/>
              </a:rPr>
              <a:t>    </a:t>
            </a:r>
            <a:r>
              <a:rPr lang="es" sz="1100" dirty="0">
                <a:solidFill>
                  <a:srgbClr val="6A9955"/>
                </a:solidFill>
                <a:latin typeface="Courier New"/>
                <a:ea typeface="Courier New"/>
                <a:cs typeface="Courier New"/>
                <a:sym typeface="Courier New"/>
              </a:rPr>
              <a:t>// desestructurando dentro del bloque</a:t>
            </a:r>
            <a:endParaRPr sz="110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D4D4D4"/>
                </a:solidFill>
                <a:latin typeface="Courier New"/>
                <a:ea typeface="Courier New"/>
                <a:cs typeface="Courier New"/>
                <a:sym typeface="Courier New"/>
              </a:rPr>
              <a:t>    </a:t>
            </a:r>
            <a:r>
              <a:rPr lang="es" sz="1100" dirty="0">
                <a:solidFill>
                  <a:srgbClr val="569CD6"/>
                </a:solidFill>
                <a:latin typeface="Courier New"/>
                <a:ea typeface="Courier New"/>
                <a:cs typeface="Courier New"/>
                <a:sym typeface="Courier New"/>
              </a:rPr>
              <a:t>const</a:t>
            </a:r>
            <a:r>
              <a:rPr lang="es" sz="1100" dirty="0">
                <a:solidFill>
                  <a:srgbClr val="D4D4D4"/>
                </a:solidFill>
                <a:latin typeface="Courier New"/>
                <a:ea typeface="Courier New"/>
                <a:cs typeface="Courier New"/>
                <a:sym typeface="Courier New"/>
              </a:rPr>
              <a:t> {</a:t>
            </a:r>
            <a:r>
              <a:rPr lang="es" sz="1100" dirty="0">
                <a:solidFill>
                  <a:srgbClr val="4FC1FF"/>
                </a:solidFill>
                <a:latin typeface="Courier New"/>
                <a:ea typeface="Courier New"/>
                <a:cs typeface="Courier New"/>
                <a:sym typeface="Courier New"/>
              </a:rPr>
              <a:t>id</a:t>
            </a:r>
            <a:r>
              <a:rPr lang="es" sz="1100" dirty="0">
                <a:solidFill>
                  <a:srgbClr val="D4D4D4"/>
                </a:solidFill>
                <a:latin typeface="Courier New"/>
                <a:ea typeface="Courier New"/>
                <a:cs typeface="Courier New"/>
                <a:sym typeface="Courier New"/>
              </a:rPr>
              <a:t>, </a:t>
            </a:r>
            <a:r>
              <a:rPr lang="es" sz="1100" dirty="0">
                <a:solidFill>
                  <a:srgbClr val="4FC1FF"/>
                </a:solidFill>
                <a:latin typeface="Courier New"/>
                <a:ea typeface="Courier New"/>
                <a:cs typeface="Courier New"/>
                <a:sym typeface="Courier New"/>
              </a:rPr>
              <a:t>nombre</a:t>
            </a:r>
            <a:r>
              <a:rPr lang="es" sz="1100" dirty="0">
                <a:solidFill>
                  <a:srgbClr val="D4D4D4"/>
                </a:solidFill>
                <a:latin typeface="Courier New"/>
                <a:ea typeface="Courier New"/>
                <a:cs typeface="Courier New"/>
                <a:sym typeface="Courier New"/>
              </a:rPr>
              <a:t>} = </a:t>
            </a:r>
            <a:r>
              <a:rPr lang="es" sz="1100" dirty="0">
                <a:solidFill>
                  <a:srgbClr val="9CDCFE"/>
                </a:solidFill>
                <a:latin typeface="Courier New"/>
                <a:ea typeface="Courier New"/>
                <a:cs typeface="Courier New"/>
                <a:sym typeface="Courier New"/>
              </a:rPr>
              <a:t>item</a:t>
            </a:r>
            <a:endParaRPr sz="1100" dirty="0">
              <a:solidFill>
                <a:srgbClr val="9CDCFE"/>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D4D4D4"/>
                </a:solidFill>
                <a:latin typeface="Courier New"/>
                <a:ea typeface="Courier New"/>
                <a:cs typeface="Courier New"/>
                <a:sym typeface="Courier New"/>
              </a:rPr>
              <a:t>    </a:t>
            </a:r>
            <a:r>
              <a:rPr lang="es" sz="1100" dirty="0">
                <a:solidFill>
                  <a:srgbClr val="9CDCFE"/>
                </a:solidFill>
                <a:latin typeface="Courier New"/>
                <a:ea typeface="Courier New"/>
                <a:cs typeface="Courier New"/>
                <a:sym typeface="Courier New"/>
              </a:rPr>
              <a:t>console</a:t>
            </a:r>
            <a:r>
              <a:rPr lang="es" sz="1100" dirty="0">
                <a:solidFill>
                  <a:srgbClr val="D4D4D4"/>
                </a:solidFill>
                <a:latin typeface="Courier New"/>
                <a:ea typeface="Courier New"/>
                <a:cs typeface="Courier New"/>
                <a:sym typeface="Courier New"/>
              </a:rPr>
              <a:t>.</a:t>
            </a:r>
            <a:r>
              <a:rPr lang="es" sz="1100" dirty="0">
                <a:solidFill>
                  <a:srgbClr val="DCDCAA"/>
                </a:solidFill>
                <a:latin typeface="Courier New"/>
                <a:ea typeface="Courier New"/>
                <a:cs typeface="Courier New"/>
                <a:sym typeface="Courier New"/>
              </a:rPr>
              <a:t>log</a:t>
            </a:r>
            <a:r>
              <a:rPr lang="es" sz="1100" dirty="0">
                <a:solidFill>
                  <a:srgbClr val="D4D4D4"/>
                </a:solidFill>
                <a:latin typeface="Courier New"/>
                <a:ea typeface="Courier New"/>
                <a:cs typeface="Courier New"/>
                <a:sym typeface="Courier New"/>
              </a:rPr>
              <a:t>(</a:t>
            </a:r>
            <a:r>
              <a:rPr lang="es" sz="1100" dirty="0">
                <a:solidFill>
                  <a:srgbClr val="4FC1FF"/>
                </a:solidFill>
                <a:latin typeface="Courier New"/>
                <a:ea typeface="Courier New"/>
                <a:cs typeface="Courier New"/>
                <a:sym typeface="Courier New"/>
              </a:rPr>
              <a:t>id</a:t>
            </a:r>
            <a:r>
              <a:rPr lang="es" sz="1100" dirty="0">
                <a:solidFill>
                  <a:srgbClr val="D4D4D4"/>
                </a:solidFill>
                <a:latin typeface="Courier New"/>
                <a:ea typeface="Courier New"/>
                <a:cs typeface="Courier New"/>
                <a:sym typeface="Courier New"/>
              </a:rPr>
              <a:t>, </a:t>
            </a:r>
            <a:r>
              <a:rPr lang="es" sz="1100" dirty="0">
                <a:solidFill>
                  <a:srgbClr val="4FC1FF"/>
                </a:solidFill>
                <a:latin typeface="Courier New"/>
                <a:ea typeface="Courier New"/>
                <a:cs typeface="Courier New"/>
                <a:sym typeface="Courier New"/>
              </a:rPr>
              <a:t>nombre</a:t>
            </a: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D4D4D4"/>
                </a:solidFill>
                <a:latin typeface="Courier New"/>
                <a:ea typeface="Courier New"/>
                <a:cs typeface="Courier New"/>
                <a:sym typeface="Courier New"/>
              </a:rPr>
              <a:t>}</a:t>
            </a: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10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100" dirty="0">
                <a:solidFill>
                  <a:srgbClr val="DCDCAA"/>
                </a:solidFill>
                <a:latin typeface="Courier New"/>
                <a:ea typeface="Courier New"/>
                <a:cs typeface="Courier New"/>
                <a:sym typeface="Courier New"/>
              </a:rPr>
              <a:t>desestructurar</a:t>
            </a:r>
            <a:r>
              <a:rPr lang="es" sz="1100" dirty="0">
                <a:solidFill>
                  <a:srgbClr val="D4D4D4"/>
                </a:solidFill>
                <a:latin typeface="Courier New"/>
                <a:ea typeface="Courier New"/>
                <a:cs typeface="Courier New"/>
                <a:sym typeface="Courier New"/>
              </a:rPr>
              <a:t>(</a:t>
            </a:r>
            <a:r>
              <a:rPr lang="es" sz="1100" dirty="0">
                <a:solidFill>
                  <a:srgbClr val="4FC1FF"/>
                </a:solidFill>
                <a:latin typeface="Courier New"/>
                <a:ea typeface="Courier New"/>
                <a:cs typeface="Courier New"/>
                <a:sym typeface="Courier New"/>
              </a:rPr>
              <a:t>producto</a:t>
            </a:r>
            <a:r>
              <a:rPr lang="es" sz="1100" dirty="0">
                <a:solidFill>
                  <a:srgbClr val="D4D4D4"/>
                </a:solidFill>
                <a:latin typeface="Courier New"/>
                <a:ea typeface="Courier New"/>
                <a:cs typeface="Courier New"/>
                <a:sym typeface="Courier New"/>
              </a:rPr>
              <a:t>) </a:t>
            </a:r>
            <a:r>
              <a:rPr lang="es" sz="1100" dirty="0">
                <a:solidFill>
                  <a:srgbClr val="6A9955"/>
                </a:solidFill>
                <a:latin typeface="Courier New"/>
                <a:ea typeface="Courier New"/>
                <a:cs typeface="Courier New"/>
                <a:sym typeface="Courier New"/>
              </a:rPr>
              <a:t>// 10 Curso Javascript</a:t>
            </a:r>
            <a:endParaRPr sz="1100" dirty="0">
              <a:solidFill>
                <a:srgbClr val="569CD6"/>
              </a:solidFill>
              <a:latin typeface="Courier New"/>
              <a:ea typeface="Courier New"/>
              <a:cs typeface="Courier New"/>
              <a:sym typeface="Courier New"/>
            </a:endParaRPr>
          </a:p>
        </p:txBody>
      </p:sp>
      <p:pic>
        <p:nvPicPr>
          <p:cNvPr id="416" name="Google Shape;416;p60"/>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1"/>
          <p:cNvSpPr txBox="1"/>
          <p:nvPr/>
        </p:nvSpPr>
        <p:spPr>
          <a:xfrm>
            <a:off x="473350" y="468275"/>
            <a:ext cx="814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 en parámetros</a:t>
            </a:r>
            <a:endParaRPr sz="4000" b="1">
              <a:solidFill>
                <a:schemeClr val="dk1"/>
              </a:solidFill>
              <a:latin typeface="DM Sans"/>
              <a:ea typeface="DM Sans"/>
              <a:cs typeface="DM Sans"/>
              <a:sym typeface="DM Sans"/>
            </a:endParaRPr>
          </a:p>
        </p:txBody>
      </p:sp>
      <p:sp>
        <p:nvSpPr>
          <p:cNvPr id="422" name="Google Shape;422;p61"/>
          <p:cNvSpPr txBox="1"/>
          <p:nvPr/>
        </p:nvSpPr>
        <p:spPr>
          <a:xfrm>
            <a:off x="473350" y="1887000"/>
            <a:ext cx="47538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Sabiendo qué es lo que vamos a recibir y qué necesitamos desestructurar, podemos traducir esto con la siguiente lógica:</a:t>
            </a:r>
            <a:endParaRPr sz="1350">
              <a:latin typeface="DM Sans"/>
              <a:ea typeface="DM Sans"/>
              <a:cs typeface="DM Sans"/>
              <a:sym typeface="DM Sans"/>
            </a:endParaRPr>
          </a:p>
        </p:txBody>
      </p:sp>
      <p:sp>
        <p:nvSpPr>
          <p:cNvPr id="423" name="Google Shape;423;p61"/>
          <p:cNvSpPr txBox="1"/>
          <p:nvPr/>
        </p:nvSpPr>
        <p:spPr>
          <a:xfrm>
            <a:off x="475500" y="2820925"/>
            <a:ext cx="5988000" cy="1772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250" dirty="0">
                <a:solidFill>
                  <a:srgbClr val="6A9955"/>
                </a:solidFill>
                <a:latin typeface="Courier New"/>
                <a:ea typeface="Courier New"/>
                <a:cs typeface="Courier New"/>
                <a:sym typeface="Courier New"/>
              </a:rPr>
              <a:t>// desestructurando lo que reciba por parámetro</a:t>
            </a:r>
            <a:endParaRPr sz="125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569CD6"/>
                </a:solidFill>
                <a:latin typeface="Courier New"/>
                <a:ea typeface="Courier New"/>
                <a:cs typeface="Courier New"/>
                <a:sym typeface="Courier New"/>
              </a:rPr>
              <a:t>const</a:t>
            </a:r>
            <a:r>
              <a:rPr lang="es" sz="1250" dirty="0">
                <a:solidFill>
                  <a:srgbClr val="D4D4D4"/>
                </a:solidFill>
                <a:latin typeface="Courier New"/>
                <a:ea typeface="Courier New"/>
                <a:cs typeface="Courier New"/>
                <a:sym typeface="Courier New"/>
              </a:rPr>
              <a:t> </a:t>
            </a:r>
            <a:r>
              <a:rPr lang="es" sz="1250" dirty="0">
                <a:solidFill>
                  <a:srgbClr val="DCDCAA"/>
                </a:solidFill>
                <a:latin typeface="Courier New"/>
                <a:ea typeface="Courier New"/>
                <a:cs typeface="Courier New"/>
                <a:sym typeface="Courier New"/>
              </a:rPr>
              <a:t>desestructurar</a:t>
            </a:r>
            <a:r>
              <a:rPr lang="es" sz="1250" dirty="0">
                <a:solidFill>
                  <a:srgbClr val="D4D4D4"/>
                </a:solidFill>
                <a:latin typeface="Courier New"/>
                <a:ea typeface="Courier New"/>
                <a:cs typeface="Courier New"/>
                <a:sym typeface="Courier New"/>
              </a:rPr>
              <a:t> = ( {</a:t>
            </a:r>
            <a:r>
              <a:rPr lang="es" sz="1250" dirty="0">
                <a:solidFill>
                  <a:srgbClr val="9CDCFE"/>
                </a:solidFill>
                <a:latin typeface="Courier New"/>
                <a:ea typeface="Courier New"/>
                <a:cs typeface="Courier New"/>
                <a:sym typeface="Courier New"/>
              </a:rPr>
              <a:t>id</a:t>
            </a: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nombre</a:t>
            </a:r>
            <a:r>
              <a:rPr lang="es" sz="1250" dirty="0">
                <a:solidFill>
                  <a:srgbClr val="D4D4D4"/>
                </a:solidFill>
                <a:latin typeface="Courier New"/>
                <a:ea typeface="Courier New"/>
                <a:cs typeface="Courier New"/>
                <a:sym typeface="Courier New"/>
              </a:rPr>
              <a:t>} ) </a:t>
            </a:r>
            <a:r>
              <a:rPr lang="es" sz="1250" dirty="0">
                <a:solidFill>
                  <a:srgbClr val="569CD6"/>
                </a:solidFill>
                <a:latin typeface="Courier New"/>
                <a:ea typeface="Courier New"/>
                <a:cs typeface="Courier New"/>
                <a:sym typeface="Courier New"/>
              </a:rPr>
              <a:t>=&gt;</a:t>
            </a:r>
            <a:r>
              <a:rPr lang="es" sz="1250" dirty="0">
                <a:solidFill>
                  <a:srgbClr val="D4D4D4"/>
                </a:solidFill>
                <a:latin typeface="Courier New"/>
                <a:ea typeface="Courier New"/>
                <a:cs typeface="Courier New"/>
                <a:sym typeface="Courier New"/>
              </a:rPr>
              <a:t> {</a:t>
            </a: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console</a:t>
            </a:r>
            <a:r>
              <a:rPr lang="es" sz="1250" dirty="0">
                <a:solidFill>
                  <a:srgbClr val="D4D4D4"/>
                </a:solidFill>
                <a:latin typeface="Courier New"/>
                <a:ea typeface="Courier New"/>
                <a:cs typeface="Courier New"/>
                <a:sym typeface="Courier New"/>
              </a:rPr>
              <a:t>.</a:t>
            </a:r>
            <a:r>
              <a:rPr lang="es" sz="1250" dirty="0">
                <a:solidFill>
                  <a:srgbClr val="DCDCAA"/>
                </a:solidFill>
                <a:latin typeface="Courier New"/>
                <a:ea typeface="Courier New"/>
                <a:cs typeface="Courier New"/>
                <a:sym typeface="Courier New"/>
              </a:rPr>
              <a:t>log</a:t>
            </a:r>
            <a:r>
              <a:rPr lang="es" sz="1250" dirty="0">
                <a:solidFill>
                  <a:srgbClr val="D4D4D4"/>
                </a:solidFill>
                <a:latin typeface="Courier New"/>
                <a:ea typeface="Courier New"/>
                <a:cs typeface="Courier New"/>
                <a:sym typeface="Courier New"/>
              </a:rPr>
              <a:t>(</a:t>
            </a:r>
            <a:r>
              <a:rPr lang="es" sz="1250" dirty="0">
                <a:solidFill>
                  <a:srgbClr val="9CDCFE"/>
                </a:solidFill>
                <a:latin typeface="Courier New"/>
                <a:ea typeface="Courier New"/>
                <a:cs typeface="Courier New"/>
                <a:sym typeface="Courier New"/>
              </a:rPr>
              <a:t>id</a:t>
            </a:r>
            <a:r>
              <a:rPr lang="es" sz="1250" dirty="0">
                <a:solidFill>
                  <a:srgbClr val="D4D4D4"/>
                </a:solidFill>
                <a:latin typeface="Courier New"/>
                <a:ea typeface="Courier New"/>
                <a:cs typeface="Courier New"/>
                <a:sym typeface="Courier New"/>
              </a:rPr>
              <a:t>, </a:t>
            </a:r>
            <a:r>
              <a:rPr lang="es" sz="1250" dirty="0">
                <a:solidFill>
                  <a:srgbClr val="9CDCFE"/>
                </a:solidFill>
                <a:latin typeface="Courier New"/>
                <a:ea typeface="Courier New"/>
                <a:cs typeface="Courier New"/>
                <a:sym typeface="Courier New"/>
              </a:rPr>
              <a:t>nombre</a:t>
            </a:r>
            <a:r>
              <a:rPr lang="es" sz="1250" dirty="0">
                <a:solidFill>
                  <a:srgbClr val="D4D4D4"/>
                </a:solidFill>
                <a:latin typeface="Courier New"/>
                <a:ea typeface="Courier New"/>
                <a:cs typeface="Courier New"/>
                <a:sym typeface="Courier New"/>
              </a:rPr>
              <a:t>)</a:t>
            </a: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D4D4D4"/>
                </a:solidFill>
                <a:latin typeface="Courier New"/>
                <a:ea typeface="Courier New"/>
                <a:cs typeface="Courier New"/>
                <a:sym typeface="Courier New"/>
              </a:rPr>
              <a:t>}</a:t>
            </a: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2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250" dirty="0">
                <a:solidFill>
                  <a:srgbClr val="DCDCAA"/>
                </a:solidFill>
                <a:latin typeface="Courier New"/>
                <a:ea typeface="Courier New"/>
                <a:cs typeface="Courier New"/>
                <a:sym typeface="Courier New"/>
              </a:rPr>
              <a:t>desestructurar</a:t>
            </a:r>
            <a:r>
              <a:rPr lang="es" sz="1250" dirty="0">
                <a:solidFill>
                  <a:srgbClr val="D4D4D4"/>
                </a:solidFill>
                <a:latin typeface="Courier New"/>
                <a:ea typeface="Courier New"/>
                <a:cs typeface="Courier New"/>
                <a:sym typeface="Courier New"/>
              </a:rPr>
              <a:t>(</a:t>
            </a:r>
            <a:r>
              <a:rPr lang="es" sz="1250" dirty="0">
                <a:solidFill>
                  <a:srgbClr val="4FC1FF"/>
                </a:solidFill>
                <a:latin typeface="Courier New"/>
                <a:ea typeface="Courier New"/>
                <a:cs typeface="Courier New"/>
                <a:sym typeface="Courier New"/>
              </a:rPr>
              <a:t>producto</a:t>
            </a:r>
            <a:r>
              <a:rPr lang="es" sz="1250" dirty="0">
                <a:solidFill>
                  <a:srgbClr val="D4D4D4"/>
                </a:solidFill>
                <a:latin typeface="Courier New"/>
                <a:ea typeface="Courier New"/>
                <a:cs typeface="Courier New"/>
                <a:sym typeface="Courier New"/>
              </a:rPr>
              <a:t>) </a:t>
            </a:r>
            <a:r>
              <a:rPr lang="es" sz="1250" dirty="0">
                <a:solidFill>
                  <a:srgbClr val="6A9955"/>
                </a:solidFill>
                <a:latin typeface="Courier New"/>
                <a:ea typeface="Courier New"/>
                <a:cs typeface="Courier New"/>
                <a:sym typeface="Courier New"/>
              </a:rPr>
              <a:t>// 10 Curso Javascript</a:t>
            </a:r>
            <a:endParaRPr sz="1350" dirty="0">
              <a:solidFill>
                <a:srgbClr val="569CD6"/>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2"/>
          <p:cNvSpPr txBox="1"/>
          <p:nvPr/>
        </p:nvSpPr>
        <p:spPr>
          <a:xfrm>
            <a:off x="473350" y="468275"/>
            <a:ext cx="814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 en parámetros</a:t>
            </a:r>
            <a:endParaRPr sz="4000" b="1">
              <a:solidFill>
                <a:schemeClr val="dk1"/>
              </a:solidFill>
              <a:latin typeface="DM Sans"/>
              <a:ea typeface="DM Sans"/>
              <a:cs typeface="DM Sans"/>
              <a:sym typeface="DM Sans"/>
            </a:endParaRPr>
          </a:p>
        </p:txBody>
      </p:sp>
      <p:sp>
        <p:nvSpPr>
          <p:cNvPr id="429" name="Google Shape;429;p62"/>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Otro ejemplo, en este caso capturando las posiciones x e y del objeto evento del click sobre la pantalla, mostrando esas posiciones por consola. </a:t>
            </a:r>
            <a:endParaRPr sz="1350">
              <a:latin typeface="DM Sans"/>
              <a:ea typeface="DM Sans"/>
              <a:cs typeface="DM Sans"/>
              <a:sym typeface="DM Sans"/>
            </a:endParaRPr>
          </a:p>
        </p:txBody>
      </p:sp>
      <p:sp>
        <p:nvSpPr>
          <p:cNvPr id="430" name="Google Shape;430;p62"/>
          <p:cNvSpPr txBox="1"/>
          <p:nvPr/>
        </p:nvSpPr>
        <p:spPr>
          <a:xfrm>
            <a:off x="4527575"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Esto es muy útil cuando trabajamos con objetos grandes (como el de evento) y sólo necesitamos pocas propiedades de éste:</a:t>
            </a:r>
            <a:endParaRPr sz="1350">
              <a:latin typeface="DM Sans"/>
              <a:ea typeface="DM Sans"/>
              <a:cs typeface="DM Sans"/>
              <a:sym typeface="DM Sans"/>
            </a:endParaRPr>
          </a:p>
        </p:txBody>
      </p:sp>
      <p:sp>
        <p:nvSpPr>
          <p:cNvPr id="431" name="Google Shape;431;p62"/>
          <p:cNvSpPr txBox="1"/>
          <p:nvPr/>
        </p:nvSpPr>
        <p:spPr>
          <a:xfrm>
            <a:off x="473350" y="3259225"/>
            <a:ext cx="5988000" cy="1027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350" dirty="0">
                <a:solidFill>
                  <a:srgbClr val="9CDCFE"/>
                </a:solidFill>
                <a:latin typeface="Courier New"/>
                <a:ea typeface="Courier New"/>
                <a:cs typeface="Courier New"/>
                <a:sym typeface="Courier New"/>
              </a:rPr>
              <a:t>window</a:t>
            </a:r>
            <a:r>
              <a:rPr lang="es" sz="1350" dirty="0">
                <a:solidFill>
                  <a:srgbClr val="D4D4D4"/>
                </a:solidFill>
                <a:latin typeface="Courier New"/>
                <a:ea typeface="Courier New"/>
                <a:cs typeface="Courier New"/>
                <a:sym typeface="Courier New"/>
              </a:rPr>
              <a:t>.</a:t>
            </a:r>
            <a:r>
              <a:rPr lang="es" sz="1350" dirty="0">
                <a:solidFill>
                  <a:srgbClr val="DCDCAA"/>
                </a:solidFill>
                <a:latin typeface="Courier New"/>
                <a:ea typeface="Courier New"/>
                <a:cs typeface="Courier New"/>
                <a:sym typeface="Courier New"/>
              </a:rPr>
              <a:t>addEventListener</a:t>
            </a:r>
            <a:r>
              <a:rPr lang="es" sz="1350" dirty="0">
                <a:solidFill>
                  <a:srgbClr val="D4D4D4"/>
                </a:solidFill>
                <a:latin typeface="Courier New"/>
                <a:ea typeface="Courier New"/>
                <a:cs typeface="Courier New"/>
                <a:sym typeface="Courier New"/>
              </a:rPr>
              <a:t>(</a:t>
            </a:r>
            <a:r>
              <a:rPr lang="es" sz="1350" dirty="0">
                <a:solidFill>
                  <a:srgbClr val="CE9178"/>
                </a:solidFill>
                <a:latin typeface="Courier New"/>
                <a:ea typeface="Courier New"/>
                <a:cs typeface="Courier New"/>
                <a:sym typeface="Courier New"/>
              </a:rPr>
              <a:t>'click'</a:t>
            </a:r>
            <a:r>
              <a:rPr lang="es" sz="1350" dirty="0">
                <a:solidFill>
                  <a:srgbClr val="D4D4D4"/>
                </a:solidFill>
                <a:latin typeface="Courier New"/>
                <a:ea typeface="Courier New"/>
                <a:cs typeface="Courier New"/>
                <a:sym typeface="Courier New"/>
              </a:rPr>
              <a:t>, ( {</a:t>
            </a:r>
            <a:r>
              <a:rPr lang="es" sz="1350" dirty="0">
                <a:solidFill>
                  <a:srgbClr val="9CDCFE"/>
                </a:solidFill>
                <a:latin typeface="Courier New"/>
                <a:ea typeface="Courier New"/>
                <a:cs typeface="Courier New"/>
                <a:sym typeface="Courier New"/>
              </a:rPr>
              <a:t>x</a:t>
            </a:r>
            <a:r>
              <a:rPr lang="es" sz="1350" dirty="0">
                <a:solidFill>
                  <a:srgbClr val="D4D4D4"/>
                </a:solidFill>
                <a:latin typeface="Courier New"/>
                <a:ea typeface="Courier New"/>
                <a:cs typeface="Courier New"/>
                <a:sym typeface="Courier New"/>
              </a:rPr>
              <a:t>, </a:t>
            </a:r>
            <a:r>
              <a:rPr lang="es" sz="1350" dirty="0">
                <a:solidFill>
                  <a:srgbClr val="9CDCFE"/>
                </a:solidFill>
                <a:latin typeface="Courier New"/>
                <a:ea typeface="Courier New"/>
                <a:cs typeface="Courier New"/>
                <a:sym typeface="Courier New"/>
              </a:rPr>
              <a:t>y</a:t>
            </a:r>
            <a:r>
              <a:rPr lang="es" sz="1350" dirty="0">
                <a:solidFill>
                  <a:srgbClr val="D4D4D4"/>
                </a:solidFill>
                <a:latin typeface="Courier New"/>
                <a:ea typeface="Courier New"/>
                <a:cs typeface="Courier New"/>
                <a:sym typeface="Courier New"/>
              </a:rPr>
              <a:t>} ) </a:t>
            </a:r>
            <a:r>
              <a:rPr lang="es" sz="1350" dirty="0">
                <a:solidFill>
                  <a:srgbClr val="569CD6"/>
                </a:solidFill>
                <a:latin typeface="Courier New"/>
                <a:ea typeface="Courier New"/>
                <a:cs typeface="Courier New"/>
                <a:sym typeface="Courier New"/>
              </a:rPr>
              <a:t>=&gt;</a:t>
            </a:r>
            <a:r>
              <a:rPr lang="es" sz="1350" dirty="0">
                <a:solidFill>
                  <a:srgbClr val="D4D4D4"/>
                </a:solidFill>
                <a:latin typeface="Courier New"/>
                <a:ea typeface="Courier New"/>
                <a:cs typeface="Courier New"/>
                <a:sym typeface="Courier New"/>
              </a:rPr>
              <a:t> {</a:t>
            </a:r>
            <a:endParaRPr sz="13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50" dirty="0">
                <a:solidFill>
                  <a:srgbClr val="D4D4D4"/>
                </a:solidFill>
                <a:latin typeface="Courier New"/>
                <a:ea typeface="Courier New"/>
                <a:cs typeface="Courier New"/>
                <a:sym typeface="Courier New"/>
              </a:rPr>
              <a:t>    </a:t>
            </a:r>
            <a:r>
              <a:rPr lang="es" sz="1350" dirty="0">
                <a:solidFill>
                  <a:srgbClr val="9CDCFE"/>
                </a:solidFill>
                <a:latin typeface="Courier New"/>
                <a:ea typeface="Courier New"/>
                <a:cs typeface="Courier New"/>
                <a:sym typeface="Courier New"/>
              </a:rPr>
              <a:t>console</a:t>
            </a:r>
            <a:r>
              <a:rPr lang="es" sz="1350" dirty="0">
                <a:solidFill>
                  <a:srgbClr val="D4D4D4"/>
                </a:solidFill>
                <a:latin typeface="Courier New"/>
                <a:ea typeface="Courier New"/>
                <a:cs typeface="Courier New"/>
                <a:sym typeface="Courier New"/>
              </a:rPr>
              <a:t>.</a:t>
            </a:r>
            <a:r>
              <a:rPr lang="es" sz="1350" dirty="0">
                <a:solidFill>
                  <a:srgbClr val="DCDCAA"/>
                </a:solidFill>
                <a:latin typeface="Courier New"/>
                <a:ea typeface="Courier New"/>
                <a:cs typeface="Courier New"/>
                <a:sym typeface="Courier New"/>
              </a:rPr>
              <a:t>log</a:t>
            </a:r>
            <a:r>
              <a:rPr lang="es" sz="1350" dirty="0">
                <a:solidFill>
                  <a:srgbClr val="D4D4D4"/>
                </a:solidFill>
                <a:latin typeface="Courier New"/>
                <a:ea typeface="Courier New"/>
                <a:cs typeface="Courier New"/>
                <a:sym typeface="Courier New"/>
              </a:rPr>
              <a:t>(</a:t>
            </a:r>
            <a:r>
              <a:rPr lang="es" sz="1350" dirty="0">
                <a:solidFill>
                  <a:srgbClr val="9CDCFE"/>
                </a:solidFill>
                <a:latin typeface="Courier New"/>
                <a:ea typeface="Courier New"/>
                <a:cs typeface="Courier New"/>
                <a:sym typeface="Courier New"/>
              </a:rPr>
              <a:t>x</a:t>
            </a:r>
            <a:r>
              <a:rPr lang="es" sz="1350" dirty="0">
                <a:solidFill>
                  <a:srgbClr val="D4D4D4"/>
                </a:solidFill>
                <a:latin typeface="Courier New"/>
                <a:ea typeface="Courier New"/>
                <a:cs typeface="Courier New"/>
                <a:sym typeface="Courier New"/>
              </a:rPr>
              <a:t>, </a:t>
            </a:r>
            <a:r>
              <a:rPr lang="es" sz="1350" dirty="0">
                <a:solidFill>
                  <a:srgbClr val="9CDCFE"/>
                </a:solidFill>
                <a:latin typeface="Courier New"/>
                <a:ea typeface="Courier New"/>
                <a:cs typeface="Courier New"/>
                <a:sym typeface="Courier New"/>
              </a:rPr>
              <a:t>y</a:t>
            </a:r>
            <a:r>
              <a:rPr lang="es" sz="1350" dirty="0">
                <a:solidFill>
                  <a:srgbClr val="D4D4D4"/>
                </a:solidFill>
                <a:latin typeface="Courier New"/>
                <a:ea typeface="Courier New"/>
                <a:cs typeface="Courier New"/>
                <a:sym typeface="Courier New"/>
              </a:rPr>
              <a:t>)</a:t>
            </a:r>
            <a:endParaRPr sz="13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50" dirty="0">
                <a:solidFill>
                  <a:srgbClr val="D4D4D4"/>
                </a:solidFill>
                <a:latin typeface="Courier New"/>
                <a:ea typeface="Courier New"/>
                <a:cs typeface="Courier New"/>
                <a:sym typeface="Courier New"/>
              </a:rPr>
              <a:t>})</a:t>
            </a:r>
            <a:endParaRPr sz="1500" dirty="0">
              <a:latin typeface="Didact Gothic"/>
              <a:ea typeface="Didact Gothic"/>
              <a:cs typeface="Didact Gothic"/>
              <a:sym typeface="Didact Gothic"/>
            </a:endParaRPr>
          </a:p>
          <a:p>
            <a:pPr marL="0" lvl="0" indent="0" algn="l" rtl="0">
              <a:lnSpc>
                <a:spcPct val="135714"/>
              </a:lnSpc>
              <a:spcBef>
                <a:spcPts val="0"/>
              </a:spcBef>
              <a:spcAft>
                <a:spcPts val="0"/>
              </a:spcAft>
              <a:buNone/>
            </a:pPr>
            <a:endParaRPr sz="1550" dirty="0">
              <a:solidFill>
                <a:srgbClr val="6A9955"/>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3"/>
          <p:cNvSpPr txBox="1"/>
          <p:nvPr/>
        </p:nvSpPr>
        <p:spPr>
          <a:xfrm>
            <a:off x="1510075"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 de arrays</a:t>
            </a:r>
            <a:endParaRPr sz="4000" b="1">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9"/>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88" name="Google Shape;88;p19"/>
          <p:cNvSpPr/>
          <p:nvPr/>
        </p:nvSpPr>
        <p:spPr>
          <a:xfrm>
            <a:off x="1072456" y="2942125"/>
            <a:ext cx="1293600" cy="5364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100">
                <a:solidFill>
                  <a:srgbClr val="FFFFFF"/>
                </a:solidFill>
                <a:latin typeface="DM Sans"/>
                <a:ea typeface="DM Sans"/>
                <a:cs typeface="DM Sans"/>
                <a:sym typeface="DM Sans"/>
              </a:rPr>
              <a:t>Desestructuración</a:t>
            </a:r>
            <a:endParaRPr sz="1100">
              <a:solidFill>
                <a:srgbClr val="FFFFFF"/>
              </a:solidFill>
              <a:latin typeface="DM Sans"/>
              <a:ea typeface="DM Sans"/>
              <a:cs typeface="DM Sans"/>
              <a:sym typeface="DM Sans"/>
            </a:endParaRPr>
          </a:p>
        </p:txBody>
      </p:sp>
      <p:sp>
        <p:nvSpPr>
          <p:cNvPr id="89" name="Google Shape;89;p19"/>
          <p:cNvSpPr/>
          <p:nvPr/>
        </p:nvSpPr>
        <p:spPr>
          <a:xfrm>
            <a:off x="1072456" y="1411890"/>
            <a:ext cx="1293600" cy="5364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Operadores y condicionales avanzados</a:t>
            </a:r>
            <a:endParaRPr sz="1200">
              <a:solidFill>
                <a:srgbClr val="FFFFFF"/>
              </a:solidFill>
              <a:latin typeface="DM Sans"/>
              <a:ea typeface="DM Sans"/>
              <a:cs typeface="DM Sans"/>
              <a:sym typeface="DM Sans"/>
            </a:endParaRPr>
          </a:p>
        </p:txBody>
      </p:sp>
      <p:sp>
        <p:nvSpPr>
          <p:cNvPr id="90" name="Google Shape;90;p19"/>
          <p:cNvSpPr/>
          <p:nvPr/>
        </p:nvSpPr>
        <p:spPr>
          <a:xfrm>
            <a:off x="1072456" y="3735541"/>
            <a:ext cx="1293600" cy="536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Spread</a:t>
            </a:r>
            <a:endParaRPr sz="1100">
              <a:solidFill>
                <a:srgbClr val="222222"/>
              </a:solidFill>
              <a:latin typeface="DM Sans"/>
              <a:ea typeface="DM Sans"/>
              <a:cs typeface="DM Sans"/>
              <a:sym typeface="DM Sans"/>
            </a:endParaRPr>
          </a:p>
        </p:txBody>
      </p:sp>
      <p:cxnSp>
        <p:nvCxnSpPr>
          <p:cNvPr id="91" name="Google Shape;91;p19"/>
          <p:cNvCxnSpPr>
            <a:stCxn id="88" idx="2"/>
            <a:endCxn id="90" idx="0"/>
          </p:cNvCxnSpPr>
          <p:nvPr/>
        </p:nvCxnSpPr>
        <p:spPr>
          <a:xfrm>
            <a:off x="1719256" y="3478525"/>
            <a:ext cx="0" cy="257100"/>
          </a:xfrm>
          <a:prstGeom prst="straightConnector1">
            <a:avLst/>
          </a:prstGeom>
          <a:noFill/>
          <a:ln w="9525" cap="flat" cmpd="sng">
            <a:solidFill>
              <a:srgbClr val="CCCCCC"/>
            </a:solidFill>
            <a:prstDash val="solid"/>
            <a:round/>
            <a:headEnd type="oval" w="med" len="med"/>
            <a:tailEnd type="oval" w="med" len="med"/>
          </a:ln>
        </p:spPr>
      </p:cxnSp>
      <p:cxnSp>
        <p:nvCxnSpPr>
          <p:cNvPr id="92" name="Google Shape;92;p19"/>
          <p:cNvCxnSpPr>
            <a:stCxn id="88" idx="0"/>
            <a:endCxn id="89" idx="2"/>
          </p:cNvCxnSpPr>
          <p:nvPr/>
        </p:nvCxnSpPr>
        <p:spPr>
          <a:xfrm rot="10800000">
            <a:off x="1719256" y="1948225"/>
            <a:ext cx="0" cy="993900"/>
          </a:xfrm>
          <a:prstGeom prst="straightConnector1">
            <a:avLst/>
          </a:prstGeom>
          <a:noFill/>
          <a:ln w="9525" cap="flat" cmpd="sng">
            <a:solidFill>
              <a:srgbClr val="CCCCCC"/>
            </a:solidFill>
            <a:prstDash val="solid"/>
            <a:round/>
            <a:headEnd type="oval" w="med" len="med"/>
            <a:tailEnd type="oval" w="med" len="med"/>
          </a:ln>
        </p:spPr>
      </p:cxnSp>
      <p:pic>
        <p:nvPicPr>
          <p:cNvPr id="93" name="Google Shape;93;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94" name="Google Shape;94;p19"/>
          <p:cNvSpPr/>
          <p:nvPr/>
        </p:nvSpPr>
        <p:spPr>
          <a:xfrm>
            <a:off x="2829945" y="1529001"/>
            <a:ext cx="1251300" cy="241800"/>
          </a:xfrm>
          <a:prstGeom prst="rect">
            <a:avLst/>
          </a:prstGeom>
          <a:solidFill>
            <a:srgbClr val="393B43"/>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chemeClr val="lt1"/>
                </a:solidFill>
                <a:latin typeface="DM Sans"/>
                <a:ea typeface="DM Sans"/>
                <a:cs typeface="DM Sans"/>
                <a:sym typeface="DM Sans"/>
              </a:rPr>
              <a:t>Sugar Syntax</a:t>
            </a:r>
            <a:endParaRPr sz="1100">
              <a:solidFill>
                <a:schemeClr val="lt1"/>
              </a:solidFill>
              <a:latin typeface="DM Sans"/>
              <a:ea typeface="DM Sans"/>
              <a:cs typeface="DM Sans"/>
              <a:sym typeface="DM Sans"/>
            </a:endParaRPr>
          </a:p>
        </p:txBody>
      </p:sp>
      <p:cxnSp>
        <p:nvCxnSpPr>
          <p:cNvPr id="95" name="Google Shape;95;p19"/>
          <p:cNvCxnSpPr>
            <a:endCxn id="94" idx="1"/>
          </p:cNvCxnSpPr>
          <p:nvPr/>
        </p:nvCxnSpPr>
        <p:spPr>
          <a:xfrm>
            <a:off x="2366145" y="1644201"/>
            <a:ext cx="463800" cy="5700"/>
          </a:xfrm>
          <a:prstGeom prst="straightConnector1">
            <a:avLst/>
          </a:prstGeom>
          <a:noFill/>
          <a:ln w="9525" cap="flat" cmpd="sng">
            <a:solidFill>
              <a:srgbClr val="CCCCCC"/>
            </a:solidFill>
            <a:prstDash val="solid"/>
            <a:round/>
            <a:headEnd type="oval" w="med" len="med"/>
            <a:tailEnd type="oval" w="med" len="med"/>
          </a:ln>
        </p:spPr>
      </p:cxnSp>
      <p:sp>
        <p:nvSpPr>
          <p:cNvPr id="96" name="Google Shape;96;p19"/>
          <p:cNvSpPr/>
          <p:nvPr/>
        </p:nvSpPr>
        <p:spPr>
          <a:xfrm>
            <a:off x="4943306" y="899375"/>
            <a:ext cx="1892700" cy="241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a:t>
            </a:r>
            <a:endParaRPr sz="1100">
              <a:solidFill>
                <a:srgbClr val="222222"/>
              </a:solidFill>
              <a:latin typeface="DM Sans"/>
              <a:ea typeface="DM Sans"/>
              <a:cs typeface="DM Sans"/>
              <a:sym typeface="DM Sans"/>
            </a:endParaRPr>
          </a:p>
        </p:txBody>
      </p:sp>
      <p:sp>
        <p:nvSpPr>
          <p:cNvPr id="97" name="Google Shape;97;p19"/>
          <p:cNvSpPr/>
          <p:nvPr/>
        </p:nvSpPr>
        <p:spPr>
          <a:xfrm>
            <a:off x="4943306" y="1211229"/>
            <a:ext cx="1892700" cy="241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Ternario</a:t>
            </a:r>
            <a:endParaRPr sz="1100">
              <a:solidFill>
                <a:srgbClr val="222222"/>
              </a:solidFill>
              <a:latin typeface="DM Sans"/>
              <a:ea typeface="DM Sans"/>
              <a:cs typeface="DM Sans"/>
              <a:sym typeface="DM Sans"/>
            </a:endParaRPr>
          </a:p>
        </p:txBody>
      </p:sp>
      <p:sp>
        <p:nvSpPr>
          <p:cNvPr id="98" name="Google Shape;98;p19"/>
          <p:cNvSpPr/>
          <p:nvPr/>
        </p:nvSpPr>
        <p:spPr>
          <a:xfrm>
            <a:off x="4943306" y="1523084"/>
            <a:ext cx="1892700" cy="241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Lógico AND</a:t>
            </a:r>
            <a:endParaRPr sz="1100">
              <a:solidFill>
                <a:srgbClr val="222222"/>
              </a:solidFill>
              <a:latin typeface="DM Sans"/>
              <a:ea typeface="DM Sans"/>
              <a:cs typeface="DM Sans"/>
              <a:sym typeface="DM Sans"/>
            </a:endParaRPr>
          </a:p>
        </p:txBody>
      </p:sp>
      <p:sp>
        <p:nvSpPr>
          <p:cNvPr id="99" name="Google Shape;99;p19"/>
          <p:cNvSpPr/>
          <p:nvPr/>
        </p:nvSpPr>
        <p:spPr>
          <a:xfrm>
            <a:off x="4943306" y="1834938"/>
            <a:ext cx="1892700" cy="241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Lógico OR</a:t>
            </a:r>
            <a:endParaRPr sz="1100">
              <a:solidFill>
                <a:srgbClr val="222222"/>
              </a:solidFill>
              <a:latin typeface="DM Sans"/>
              <a:ea typeface="DM Sans"/>
              <a:cs typeface="DM Sans"/>
              <a:sym typeface="DM Sans"/>
            </a:endParaRPr>
          </a:p>
        </p:txBody>
      </p:sp>
      <p:sp>
        <p:nvSpPr>
          <p:cNvPr id="100" name="Google Shape;100;p19"/>
          <p:cNvSpPr/>
          <p:nvPr/>
        </p:nvSpPr>
        <p:spPr>
          <a:xfrm>
            <a:off x="4943300" y="2146800"/>
            <a:ext cx="1892700" cy="3177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Operador Nullish Coalescing</a:t>
            </a:r>
            <a:endParaRPr sz="1100">
              <a:solidFill>
                <a:srgbClr val="222222"/>
              </a:solidFill>
              <a:latin typeface="DM Sans"/>
              <a:ea typeface="DM Sans"/>
              <a:cs typeface="DM Sans"/>
              <a:sym typeface="DM Sans"/>
            </a:endParaRPr>
          </a:p>
        </p:txBody>
      </p:sp>
      <p:cxnSp>
        <p:nvCxnSpPr>
          <p:cNvPr id="101" name="Google Shape;101;p19"/>
          <p:cNvCxnSpPr>
            <a:stCxn id="96" idx="1"/>
            <a:endCxn id="94" idx="3"/>
          </p:cNvCxnSpPr>
          <p:nvPr/>
        </p:nvCxnSpPr>
        <p:spPr>
          <a:xfrm flipH="1">
            <a:off x="4081106" y="1020275"/>
            <a:ext cx="862200" cy="6297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102" name="Google Shape;102;p19"/>
          <p:cNvCxnSpPr>
            <a:stCxn id="97" idx="1"/>
            <a:endCxn id="94" idx="3"/>
          </p:cNvCxnSpPr>
          <p:nvPr/>
        </p:nvCxnSpPr>
        <p:spPr>
          <a:xfrm flipH="1">
            <a:off x="4081106" y="1332129"/>
            <a:ext cx="862200" cy="3177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103" name="Google Shape;103;p19"/>
          <p:cNvCxnSpPr>
            <a:stCxn id="98" idx="1"/>
            <a:endCxn id="94" idx="3"/>
          </p:cNvCxnSpPr>
          <p:nvPr/>
        </p:nvCxnSpPr>
        <p:spPr>
          <a:xfrm flipH="1">
            <a:off x="4081106" y="1643984"/>
            <a:ext cx="862200" cy="60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104" name="Google Shape;104;p19"/>
          <p:cNvCxnSpPr>
            <a:stCxn id="99" idx="1"/>
            <a:endCxn id="94" idx="3"/>
          </p:cNvCxnSpPr>
          <p:nvPr/>
        </p:nvCxnSpPr>
        <p:spPr>
          <a:xfrm rot="10800000">
            <a:off x="4081106" y="1649838"/>
            <a:ext cx="862200" cy="3060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105" name="Google Shape;105;p19"/>
          <p:cNvCxnSpPr>
            <a:stCxn id="100" idx="1"/>
            <a:endCxn id="94" idx="3"/>
          </p:cNvCxnSpPr>
          <p:nvPr/>
        </p:nvCxnSpPr>
        <p:spPr>
          <a:xfrm rot="10800000">
            <a:off x="4081100" y="1649850"/>
            <a:ext cx="862200" cy="655800"/>
          </a:xfrm>
          <a:prstGeom prst="bentConnector3">
            <a:avLst>
              <a:gd name="adj1" fmla="val 49992"/>
            </a:avLst>
          </a:prstGeom>
          <a:noFill/>
          <a:ln w="9525" cap="flat" cmpd="sng">
            <a:solidFill>
              <a:srgbClr val="D4D4D4"/>
            </a:solidFill>
            <a:prstDash val="solid"/>
            <a:round/>
            <a:headEnd type="oval" w="med" len="med"/>
            <a:tailEnd type="none" w="med" len="med"/>
          </a:ln>
        </p:spPr>
      </p:cxnSp>
      <p:sp>
        <p:nvSpPr>
          <p:cNvPr id="106" name="Google Shape;106;p19"/>
          <p:cNvSpPr/>
          <p:nvPr/>
        </p:nvSpPr>
        <p:spPr>
          <a:xfrm>
            <a:off x="2829950" y="3735375"/>
            <a:ext cx="1251300" cy="3285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Spread de Arrays</a:t>
            </a:r>
            <a:endParaRPr sz="1100">
              <a:solidFill>
                <a:srgbClr val="222222"/>
              </a:solidFill>
              <a:latin typeface="DM Sans"/>
              <a:ea typeface="DM Sans"/>
              <a:cs typeface="DM Sans"/>
              <a:sym typeface="DM Sans"/>
            </a:endParaRPr>
          </a:p>
        </p:txBody>
      </p:sp>
      <p:sp>
        <p:nvSpPr>
          <p:cNvPr id="107" name="Google Shape;107;p19"/>
          <p:cNvSpPr/>
          <p:nvPr/>
        </p:nvSpPr>
        <p:spPr>
          <a:xfrm>
            <a:off x="2829932" y="4133922"/>
            <a:ext cx="1251300" cy="457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Spread de Objetos</a:t>
            </a:r>
            <a:endParaRPr sz="1100">
              <a:solidFill>
                <a:srgbClr val="222222"/>
              </a:solidFill>
              <a:latin typeface="DM Sans"/>
              <a:ea typeface="DM Sans"/>
              <a:cs typeface="DM Sans"/>
              <a:sym typeface="DM Sans"/>
            </a:endParaRPr>
          </a:p>
        </p:txBody>
      </p:sp>
      <p:cxnSp>
        <p:nvCxnSpPr>
          <p:cNvPr id="108" name="Google Shape;108;p19"/>
          <p:cNvCxnSpPr>
            <a:stCxn id="106" idx="1"/>
          </p:cNvCxnSpPr>
          <p:nvPr/>
        </p:nvCxnSpPr>
        <p:spPr>
          <a:xfrm flipH="1">
            <a:off x="2366150" y="3899625"/>
            <a:ext cx="463800" cy="123300"/>
          </a:xfrm>
          <a:prstGeom prst="bentConnector3">
            <a:avLst>
              <a:gd name="adj1" fmla="val 50000"/>
            </a:avLst>
          </a:prstGeom>
          <a:noFill/>
          <a:ln w="9525" cap="flat" cmpd="sng">
            <a:solidFill>
              <a:srgbClr val="D4D4D4"/>
            </a:solidFill>
            <a:prstDash val="solid"/>
            <a:round/>
            <a:headEnd type="oval" w="med" len="med"/>
            <a:tailEnd type="none" w="med" len="med"/>
          </a:ln>
        </p:spPr>
      </p:cxnSp>
      <p:cxnSp>
        <p:nvCxnSpPr>
          <p:cNvPr id="109" name="Google Shape;109;p19"/>
          <p:cNvCxnSpPr>
            <a:stCxn id="107" idx="1"/>
          </p:cNvCxnSpPr>
          <p:nvPr/>
        </p:nvCxnSpPr>
        <p:spPr>
          <a:xfrm rot="10800000">
            <a:off x="2366132" y="4022922"/>
            <a:ext cx="463800" cy="339900"/>
          </a:xfrm>
          <a:prstGeom prst="bentConnector3">
            <a:avLst>
              <a:gd name="adj1" fmla="val 50000"/>
            </a:avLst>
          </a:prstGeom>
          <a:noFill/>
          <a:ln w="9525" cap="flat" cmpd="sng">
            <a:solidFill>
              <a:srgbClr val="D4D4D4"/>
            </a:solidFill>
            <a:prstDash val="solid"/>
            <a:round/>
            <a:headEnd type="oval" w="med" len="med"/>
            <a:tailEnd type="none" w="med" len="med"/>
          </a:ln>
        </p:spPr>
      </p:cxnSp>
      <p:sp>
        <p:nvSpPr>
          <p:cNvPr id="110" name="Google Shape;110;p19"/>
          <p:cNvSpPr/>
          <p:nvPr/>
        </p:nvSpPr>
        <p:spPr>
          <a:xfrm>
            <a:off x="2829956" y="2907792"/>
            <a:ext cx="1251300" cy="2418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chemeClr val="lt1"/>
                </a:solidFill>
                <a:latin typeface="DM Sans"/>
                <a:ea typeface="DM Sans"/>
                <a:cs typeface="DM Sans"/>
                <a:sym typeface="DM Sans"/>
              </a:rPr>
              <a:t>Alias</a:t>
            </a:r>
            <a:endParaRPr sz="1100">
              <a:solidFill>
                <a:schemeClr val="lt1"/>
              </a:solidFill>
              <a:latin typeface="DM Sans"/>
              <a:ea typeface="DM Sans"/>
              <a:cs typeface="DM Sans"/>
              <a:sym typeface="DM Sans"/>
            </a:endParaRPr>
          </a:p>
        </p:txBody>
      </p:sp>
      <p:cxnSp>
        <p:nvCxnSpPr>
          <p:cNvPr id="111" name="Google Shape;111;p19"/>
          <p:cNvCxnSpPr>
            <a:endCxn id="110" idx="1"/>
          </p:cNvCxnSpPr>
          <p:nvPr/>
        </p:nvCxnSpPr>
        <p:spPr>
          <a:xfrm>
            <a:off x="2366156" y="3028692"/>
            <a:ext cx="463800" cy="0"/>
          </a:xfrm>
          <a:prstGeom prst="straightConnector1">
            <a:avLst/>
          </a:prstGeom>
          <a:noFill/>
          <a:ln w="9525" cap="flat" cmpd="sng">
            <a:solidFill>
              <a:srgbClr val="CCCCCC"/>
            </a:solidFill>
            <a:prstDash val="solid"/>
            <a:round/>
            <a:headEnd type="oval" w="med" len="med"/>
            <a:tailEnd type="oval" w="med" len="med"/>
          </a:ln>
        </p:spPr>
      </p:cxnSp>
      <p:sp>
        <p:nvSpPr>
          <p:cNvPr id="112" name="Google Shape;112;p19"/>
          <p:cNvSpPr/>
          <p:nvPr/>
        </p:nvSpPr>
        <p:spPr>
          <a:xfrm>
            <a:off x="4943315" y="2717797"/>
            <a:ext cx="1892700" cy="316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Desestructuración en Parámetros</a:t>
            </a:r>
            <a:endParaRPr sz="1100">
              <a:solidFill>
                <a:srgbClr val="222222"/>
              </a:solidFill>
              <a:latin typeface="DM Sans"/>
              <a:ea typeface="DM Sans"/>
              <a:cs typeface="DM Sans"/>
              <a:sym typeface="DM Sans"/>
            </a:endParaRPr>
          </a:p>
        </p:txBody>
      </p:sp>
      <p:sp>
        <p:nvSpPr>
          <p:cNvPr id="113" name="Google Shape;113;p19"/>
          <p:cNvSpPr/>
          <p:nvPr/>
        </p:nvSpPr>
        <p:spPr>
          <a:xfrm>
            <a:off x="4943315" y="3126335"/>
            <a:ext cx="1892700" cy="316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Desestructuración de Arrays</a:t>
            </a:r>
            <a:endParaRPr sz="1100">
              <a:solidFill>
                <a:srgbClr val="222222"/>
              </a:solidFill>
              <a:latin typeface="DM Sans"/>
              <a:ea typeface="DM Sans"/>
              <a:cs typeface="DM Sans"/>
              <a:sym typeface="DM Sans"/>
            </a:endParaRPr>
          </a:p>
        </p:txBody>
      </p:sp>
      <p:cxnSp>
        <p:nvCxnSpPr>
          <p:cNvPr id="114" name="Google Shape;114;p19"/>
          <p:cNvCxnSpPr>
            <a:stCxn id="112" idx="1"/>
            <a:endCxn id="110" idx="3"/>
          </p:cNvCxnSpPr>
          <p:nvPr/>
        </p:nvCxnSpPr>
        <p:spPr>
          <a:xfrm flipH="1">
            <a:off x="4081115" y="2876197"/>
            <a:ext cx="862200" cy="152400"/>
          </a:xfrm>
          <a:prstGeom prst="bentConnector3">
            <a:avLst>
              <a:gd name="adj1" fmla="val 50002"/>
            </a:avLst>
          </a:prstGeom>
          <a:noFill/>
          <a:ln w="9525" cap="flat" cmpd="sng">
            <a:solidFill>
              <a:srgbClr val="D4D4D4"/>
            </a:solidFill>
            <a:prstDash val="solid"/>
            <a:round/>
            <a:headEnd type="oval" w="med" len="med"/>
            <a:tailEnd type="none" w="med" len="med"/>
          </a:ln>
        </p:spPr>
      </p:cxnSp>
      <p:cxnSp>
        <p:nvCxnSpPr>
          <p:cNvPr id="115" name="Google Shape;115;p19"/>
          <p:cNvCxnSpPr>
            <a:stCxn id="113" idx="1"/>
            <a:endCxn id="110" idx="3"/>
          </p:cNvCxnSpPr>
          <p:nvPr/>
        </p:nvCxnSpPr>
        <p:spPr>
          <a:xfrm rot="10800000">
            <a:off x="4081115" y="3028835"/>
            <a:ext cx="862200" cy="255900"/>
          </a:xfrm>
          <a:prstGeom prst="bentConnector3">
            <a:avLst>
              <a:gd name="adj1" fmla="val 50002"/>
            </a:avLst>
          </a:prstGeom>
          <a:noFill/>
          <a:ln w="9525" cap="flat" cmpd="sng">
            <a:solidFill>
              <a:srgbClr val="D4D4D4"/>
            </a:solidFill>
            <a:prstDash val="solid"/>
            <a:round/>
            <a:headEnd type="oval"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4"/>
          <p:cNvSpPr txBox="1"/>
          <p:nvPr/>
        </p:nvSpPr>
        <p:spPr>
          <a:xfrm>
            <a:off x="47335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 de arrays</a:t>
            </a:r>
            <a:endParaRPr sz="4000" b="1">
              <a:solidFill>
                <a:schemeClr val="dk1"/>
              </a:solidFill>
              <a:latin typeface="DM Sans"/>
              <a:ea typeface="DM Sans"/>
              <a:cs typeface="DM Sans"/>
              <a:sym typeface="DM Sans"/>
            </a:endParaRPr>
          </a:p>
        </p:txBody>
      </p:sp>
      <p:sp>
        <p:nvSpPr>
          <p:cNvPr id="442" name="Google Shape;442;p64"/>
          <p:cNvSpPr txBox="1"/>
          <p:nvPr/>
        </p:nvSpPr>
        <p:spPr>
          <a:xfrm>
            <a:off x="475500" y="15576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Es posible desestructurar arrays de forma similar, usando corchetes </a:t>
            </a:r>
            <a:r>
              <a:rPr lang="es" sz="1350" b="1" dirty="0">
                <a:latin typeface="DM Sans"/>
                <a:ea typeface="DM Sans"/>
                <a:cs typeface="DM Sans"/>
                <a:sym typeface="DM Sans"/>
              </a:rPr>
              <a:t>[]</a:t>
            </a:r>
            <a:r>
              <a:rPr lang="es" sz="1350" dirty="0">
                <a:latin typeface="DM Sans"/>
                <a:ea typeface="DM Sans"/>
                <a:cs typeface="DM Sans"/>
                <a:sym typeface="DM Sans"/>
              </a:rPr>
              <a:t> en vez de llaves. La diferencia con la desestructuración de objetos es que la de arrays es </a:t>
            </a:r>
            <a:r>
              <a:rPr lang="es" sz="1350" b="1" dirty="0">
                <a:latin typeface="DM Sans"/>
                <a:ea typeface="DM Sans"/>
                <a:cs typeface="DM Sans"/>
                <a:sym typeface="DM Sans"/>
              </a:rPr>
              <a:t>posicional.</a:t>
            </a:r>
            <a:r>
              <a:rPr lang="es" sz="1350" dirty="0">
                <a:latin typeface="DM Sans"/>
                <a:ea typeface="DM Sans"/>
                <a:cs typeface="DM Sans"/>
                <a:sym typeface="DM Sans"/>
              </a:rPr>
              <a:t> </a:t>
            </a:r>
            <a:endParaRPr sz="1350" dirty="0">
              <a:latin typeface="DM Sans"/>
              <a:ea typeface="DM Sans"/>
              <a:cs typeface="DM Sans"/>
              <a:sym typeface="DM Sans"/>
            </a:endParaRPr>
          </a:p>
        </p:txBody>
      </p:sp>
      <p:sp>
        <p:nvSpPr>
          <p:cNvPr id="443" name="Google Shape;443;p64"/>
          <p:cNvSpPr txBox="1"/>
          <p:nvPr/>
        </p:nvSpPr>
        <p:spPr>
          <a:xfrm>
            <a:off x="4534525" y="15576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Es decir, declaramos las variables en orden y estas almacenan los valores de las mismas posiciones del array de referencia:</a:t>
            </a:r>
            <a:endParaRPr sz="135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444" name="Google Shape;444;p64"/>
          <p:cNvSpPr txBox="1"/>
          <p:nvPr/>
        </p:nvSpPr>
        <p:spPr>
          <a:xfrm>
            <a:off x="475500" y="2923975"/>
            <a:ext cx="5397300" cy="1647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50" dirty="0">
                <a:solidFill>
                  <a:srgbClr val="569CD6"/>
                </a:solidFill>
                <a:latin typeface="Courier New"/>
                <a:ea typeface="Courier New"/>
                <a:cs typeface="Courier New"/>
                <a:sym typeface="Courier New"/>
              </a:rPr>
              <a:t>const</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nombres</a:t>
            </a:r>
            <a:r>
              <a:rPr lang="es" sz="1150" dirty="0">
                <a:solidFill>
                  <a:srgbClr val="D4D4D4"/>
                </a:solidFill>
                <a:latin typeface="Courier New"/>
                <a:ea typeface="Courier New"/>
                <a:cs typeface="Courier New"/>
                <a:sym typeface="Courier New"/>
              </a:rPr>
              <a:t> = [</a:t>
            </a:r>
            <a:r>
              <a:rPr lang="es" sz="1150" dirty="0">
                <a:solidFill>
                  <a:srgbClr val="CE9178"/>
                </a:solidFill>
                <a:latin typeface="Courier New"/>
                <a:ea typeface="Courier New"/>
                <a:cs typeface="Courier New"/>
                <a:sym typeface="Courier New"/>
              </a:rPr>
              <a:t>"Juan"</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"Julieta"</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"Carlos"</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"Mariela"</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dirty="0">
                <a:solidFill>
                  <a:srgbClr val="569CD6"/>
                </a:solidFill>
                <a:latin typeface="Courier New"/>
                <a:ea typeface="Courier New"/>
                <a:cs typeface="Courier New"/>
                <a:sym typeface="Courier New"/>
              </a:rPr>
              <a:t>const</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a</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b</a:t>
            </a:r>
            <a:r>
              <a:rPr lang="es" sz="1150" dirty="0">
                <a:solidFill>
                  <a:srgbClr val="D4D4D4"/>
                </a:solidFill>
                <a:latin typeface="Courier New"/>
                <a:ea typeface="Courier New"/>
                <a:cs typeface="Courier New"/>
                <a:sym typeface="Courier New"/>
              </a:rPr>
              <a:t>] = </a:t>
            </a:r>
            <a:r>
              <a:rPr lang="es" sz="1150" dirty="0">
                <a:solidFill>
                  <a:srgbClr val="4FC1FF"/>
                </a:solidFill>
                <a:latin typeface="Courier New"/>
                <a:ea typeface="Courier New"/>
                <a:cs typeface="Courier New"/>
                <a:sym typeface="Courier New"/>
              </a:rPr>
              <a:t>nombres</a:t>
            </a:r>
            <a:endParaRPr sz="1150" dirty="0">
              <a:solidFill>
                <a:srgbClr val="4FC1FF"/>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4FC1FF"/>
                </a:solidFill>
                <a:latin typeface="Courier New"/>
                <a:ea typeface="Courier New"/>
                <a:cs typeface="Courier New"/>
                <a:sym typeface="Courier New"/>
              </a:rPr>
              <a:t>a</a:t>
            </a:r>
            <a:r>
              <a:rPr lang="es" sz="1150" dirty="0">
                <a:solidFill>
                  <a:srgbClr val="D4D4D4"/>
                </a:solidFill>
                <a:latin typeface="Courier New"/>
                <a:ea typeface="Courier New"/>
                <a:cs typeface="Courier New"/>
                <a:sym typeface="Courier New"/>
              </a:rPr>
              <a:t>) </a:t>
            </a:r>
            <a:r>
              <a:rPr lang="es" sz="1150" dirty="0">
                <a:solidFill>
                  <a:srgbClr val="6A9955"/>
                </a:solidFill>
                <a:latin typeface="Courier New"/>
                <a:ea typeface="Courier New"/>
                <a:cs typeface="Courier New"/>
                <a:sym typeface="Courier New"/>
              </a:rPr>
              <a:t>// "Juan"</a:t>
            </a:r>
            <a:endParaRPr sz="115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4FC1FF"/>
                </a:solidFill>
                <a:latin typeface="Courier New"/>
                <a:ea typeface="Courier New"/>
                <a:cs typeface="Courier New"/>
                <a:sym typeface="Courier New"/>
              </a:rPr>
              <a:t>b</a:t>
            </a:r>
            <a:r>
              <a:rPr lang="es" sz="1150" dirty="0">
                <a:solidFill>
                  <a:srgbClr val="D4D4D4"/>
                </a:solidFill>
                <a:latin typeface="Courier New"/>
                <a:ea typeface="Courier New"/>
                <a:cs typeface="Courier New"/>
                <a:sym typeface="Courier New"/>
              </a:rPr>
              <a:t>) </a:t>
            </a:r>
            <a:r>
              <a:rPr lang="es" sz="1150" dirty="0">
                <a:solidFill>
                  <a:srgbClr val="6A9955"/>
                </a:solidFill>
                <a:latin typeface="Courier New"/>
                <a:ea typeface="Courier New"/>
                <a:cs typeface="Courier New"/>
                <a:sym typeface="Courier New"/>
              </a:rPr>
              <a:t>// "Julieta"</a:t>
            </a:r>
            <a:endParaRPr sz="1450" dirty="0">
              <a:solidFill>
                <a:srgbClr val="9CDCFE"/>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txBox="1"/>
          <p:nvPr/>
        </p:nvSpPr>
        <p:spPr>
          <a:xfrm>
            <a:off x="473350" y="468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Desestructuración de arrays</a:t>
            </a:r>
            <a:endParaRPr sz="4000" b="1">
              <a:solidFill>
                <a:schemeClr val="dk1"/>
              </a:solidFill>
              <a:latin typeface="DM Sans"/>
              <a:ea typeface="DM Sans"/>
              <a:cs typeface="DM Sans"/>
              <a:sym typeface="DM Sans"/>
            </a:endParaRPr>
          </a:p>
        </p:txBody>
      </p:sp>
      <p:sp>
        <p:nvSpPr>
          <p:cNvPr id="450" name="Google Shape;450;p65"/>
          <p:cNvSpPr txBox="1"/>
          <p:nvPr/>
        </p:nvSpPr>
        <p:spPr>
          <a:xfrm>
            <a:off x="475500" y="1455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No funciona aquí la coincidencia por nombres, sino que se toman los valores según la posición. Las dos primeras variables que declaramos tomarán los valores de los dos primeros elementos del array. </a:t>
            </a:r>
            <a:endParaRPr sz="1350">
              <a:latin typeface="DM Sans"/>
              <a:ea typeface="DM Sans"/>
              <a:cs typeface="DM Sans"/>
              <a:sym typeface="DM Sans"/>
            </a:endParaRPr>
          </a:p>
        </p:txBody>
      </p:sp>
      <p:sp>
        <p:nvSpPr>
          <p:cNvPr id="451" name="Google Shape;451;p65"/>
          <p:cNvSpPr txBox="1"/>
          <p:nvPr/>
        </p:nvSpPr>
        <p:spPr>
          <a:xfrm>
            <a:off x="4527575" y="1455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 queremos acceder a otras posiciones, o mejor dicho omitir las primeras, </a:t>
            </a:r>
            <a:r>
              <a:rPr lang="es" sz="1350" b="1">
                <a:latin typeface="DM Sans"/>
                <a:ea typeface="DM Sans"/>
                <a:cs typeface="DM Sans"/>
                <a:sym typeface="DM Sans"/>
              </a:rPr>
              <a:t>podemos hacerlo dejando espacios vacíos con comas:</a:t>
            </a:r>
            <a:endParaRPr sz="1350" b="1">
              <a:latin typeface="DM Sans"/>
              <a:ea typeface="DM Sans"/>
              <a:cs typeface="DM Sans"/>
              <a:sym typeface="DM Sans"/>
            </a:endParaRPr>
          </a:p>
        </p:txBody>
      </p:sp>
      <p:sp>
        <p:nvSpPr>
          <p:cNvPr id="452" name="Google Shape;452;p65"/>
          <p:cNvSpPr txBox="1"/>
          <p:nvPr/>
        </p:nvSpPr>
        <p:spPr>
          <a:xfrm>
            <a:off x="473350" y="2801200"/>
            <a:ext cx="5397300" cy="1790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 sz="1150" dirty="0">
                <a:solidFill>
                  <a:srgbClr val="569CD6"/>
                </a:solidFill>
                <a:latin typeface="Courier New"/>
                <a:ea typeface="Courier New"/>
                <a:cs typeface="Courier New"/>
                <a:sym typeface="Courier New"/>
              </a:rPr>
              <a:t>const</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nombres</a:t>
            </a:r>
            <a:r>
              <a:rPr lang="es" sz="1150" dirty="0">
                <a:solidFill>
                  <a:srgbClr val="D4D4D4"/>
                </a:solidFill>
                <a:latin typeface="Courier New"/>
                <a:ea typeface="Courier New"/>
                <a:cs typeface="Courier New"/>
                <a:sym typeface="Courier New"/>
              </a:rPr>
              <a:t> = [</a:t>
            </a:r>
            <a:r>
              <a:rPr lang="es" sz="1150" dirty="0">
                <a:solidFill>
                  <a:srgbClr val="CE9178"/>
                </a:solidFill>
                <a:latin typeface="Courier New"/>
                <a:ea typeface="Courier New"/>
                <a:cs typeface="Courier New"/>
                <a:sym typeface="Courier New"/>
              </a:rPr>
              <a:t>"Juan"</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"Julieta"</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"Carlos"</a:t>
            </a:r>
            <a:r>
              <a:rPr lang="es" sz="1150" dirty="0">
                <a:solidFill>
                  <a:srgbClr val="D4D4D4"/>
                </a:solidFill>
                <a:latin typeface="Courier New"/>
                <a:ea typeface="Courier New"/>
                <a:cs typeface="Courier New"/>
                <a:sym typeface="Courier New"/>
              </a:rPr>
              <a:t>, </a:t>
            </a:r>
            <a:r>
              <a:rPr lang="es" sz="1150" dirty="0">
                <a:solidFill>
                  <a:srgbClr val="CE9178"/>
                </a:solidFill>
                <a:latin typeface="Courier New"/>
                <a:ea typeface="Courier New"/>
                <a:cs typeface="Courier New"/>
                <a:sym typeface="Courier New"/>
              </a:rPr>
              <a:t>"Mariela"</a:t>
            </a:r>
            <a:r>
              <a:rPr lang="es" sz="1150" dirty="0">
                <a:solidFill>
                  <a:srgbClr val="D4D4D4"/>
                </a:solidFill>
                <a:latin typeface="Courier New"/>
                <a:ea typeface="Courier New"/>
                <a:cs typeface="Courier New"/>
                <a:sym typeface="Courier New"/>
              </a:rPr>
              <a:t>]</a:t>
            </a: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dirty="0">
                <a:solidFill>
                  <a:srgbClr val="6A9955"/>
                </a:solidFill>
                <a:latin typeface="Courier New"/>
                <a:ea typeface="Courier New"/>
                <a:cs typeface="Courier New"/>
                <a:sym typeface="Courier New"/>
              </a:rPr>
              <a:t>// omito las dos primeras posiciones</a:t>
            </a:r>
            <a:endParaRPr sz="115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dirty="0">
                <a:solidFill>
                  <a:srgbClr val="569CD6"/>
                </a:solidFill>
                <a:latin typeface="Courier New"/>
                <a:ea typeface="Courier New"/>
                <a:cs typeface="Courier New"/>
                <a:sym typeface="Courier New"/>
              </a:rPr>
              <a:t>const</a:t>
            </a:r>
            <a:r>
              <a:rPr lang="es" sz="1150" dirty="0">
                <a:solidFill>
                  <a:srgbClr val="D4D4D4"/>
                </a:solidFill>
                <a:latin typeface="Courier New"/>
                <a:ea typeface="Courier New"/>
                <a:cs typeface="Courier New"/>
                <a:sym typeface="Courier New"/>
              </a:rPr>
              <a:t> [,, </a:t>
            </a:r>
            <a:r>
              <a:rPr lang="es" sz="1150" dirty="0">
                <a:solidFill>
                  <a:srgbClr val="4FC1FF"/>
                </a:solidFill>
                <a:latin typeface="Courier New"/>
                <a:ea typeface="Courier New"/>
                <a:cs typeface="Courier New"/>
                <a:sym typeface="Courier New"/>
              </a:rPr>
              <a:t>a</a:t>
            </a:r>
            <a:r>
              <a:rPr lang="es" sz="1150" dirty="0">
                <a:solidFill>
                  <a:srgbClr val="D4D4D4"/>
                </a:solidFill>
                <a:latin typeface="Courier New"/>
                <a:ea typeface="Courier New"/>
                <a:cs typeface="Courier New"/>
                <a:sym typeface="Courier New"/>
              </a:rPr>
              <a:t>, </a:t>
            </a:r>
            <a:r>
              <a:rPr lang="es" sz="1150" dirty="0">
                <a:solidFill>
                  <a:srgbClr val="4FC1FF"/>
                </a:solidFill>
                <a:latin typeface="Courier New"/>
                <a:ea typeface="Courier New"/>
                <a:cs typeface="Courier New"/>
                <a:sym typeface="Courier New"/>
              </a:rPr>
              <a:t>b</a:t>
            </a:r>
            <a:r>
              <a:rPr lang="es" sz="1150" dirty="0">
                <a:solidFill>
                  <a:srgbClr val="D4D4D4"/>
                </a:solidFill>
                <a:latin typeface="Courier New"/>
                <a:ea typeface="Courier New"/>
                <a:cs typeface="Courier New"/>
                <a:sym typeface="Courier New"/>
              </a:rPr>
              <a:t>] = </a:t>
            </a:r>
            <a:r>
              <a:rPr lang="es" sz="1150" dirty="0">
                <a:solidFill>
                  <a:srgbClr val="4FC1FF"/>
                </a:solidFill>
                <a:latin typeface="Courier New"/>
                <a:ea typeface="Courier New"/>
                <a:cs typeface="Courier New"/>
                <a:sym typeface="Courier New"/>
              </a:rPr>
              <a:t>nombres</a:t>
            </a:r>
            <a:endParaRPr sz="1150" dirty="0">
              <a:solidFill>
                <a:srgbClr val="4FC1FF"/>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50" dirty="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4FC1FF"/>
                </a:solidFill>
                <a:latin typeface="Courier New"/>
                <a:ea typeface="Courier New"/>
                <a:cs typeface="Courier New"/>
                <a:sym typeface="Courier New"/>
              </a:rPr>
              <a:t>a</a:t>
            </a:r>
            <a:r>
              <a:rPr lang="es" sz="1150" dirty="0">
                <a:solidFill>
                  <a:srgbClr val="D4D4D4"/>
                </a:solidFill>
                <a:latin typeface="Courier New"/>
                <a:ea typeface="Courier New"/>
                <a:cs typeface="Courier New"/>
                <a:sym typeface="Courier New"/>
              </a:rPr>
              <a:t>) </a:t>
            </a:r>
            <a:r>
              <a:rPr lang="es" sz="1150" dirty="0">
                <a:solidFill>
                  <a:srgbClr val="6A9955"/>
                </a:solidFill>
                <a:latin typeface="Courier New"/>
                <a:ea typeface="Courier New"/>
                <a:cs typeface="Courier New"/>
                <a:sym typeface="Courier New"/>
              </a:rPr>
              <a:t>// "Carlos"</a:t>
            </a:r>
            <a:endParaRPr sz="1150" dirty="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dirty="0">
                <a:solidFill>
                  <a:srgbClr val="9CDCFE"/>
                </a:solidFill>
                <a:latin typeface="Courier New"/>
                <a:ea typeface="Courier New"/>
                <a:cs typeface="Courier New"/>
                <a:sym typeface="Courier New"/>
              </a:rPr>
              <a:t>console</a:t>
            </a:r>
            <a:r>
              <a:rPr lang="es" sz="1150" dirty="0">
                <a:solidFill>
                  <a:srgbClr val="D4D4D4"/>
                </a:solidFill>
                <a:latin typeface="Courier New"/>
                <a:ea typeface="Courier New"/>
                <a:cs typeface="Courier New"/>
                <a:sym typeface="Courier New"/>
              </a:rPr>
              <a:t>.</a:t>
            </a:r>
            <a:r>
              <a:rPr lang="es" sz="1150" dirty="0">
                <a:solidFill>
                  <a:srgbClr val="DCDCAA"/>
                </a:solidFill>
                <a:latin typeface="Courier New"/>
                <a:ea typeface="Courier New"/>
                <a:cs typeface="Courier New"/>
                <a:sym typeface="Courier New"/>
              </a:rPr>
              <a:t>log</a:t>
            </a:r>
            <a:r>
              <a:rPr lang="es" sz="1150" dirty="0">
                <a:solidFill>
                  <a:srgbClr val="D4D4D4"/>
                </a:solidFill>
                <a:latin typeface="Courier New"/>
                <a:ea typeface="Courier New"/>
                <a:cs typeface="Courier New"/>
                <a:sym typeface="Courier New"/>
              </a:rPr>
              <a:t>(</a:t>
            </a:r>
            <a:r>
              <a:rPr lang="es" sz="1150" dirty="0">
                <a:solidFill>
                  <a:srgbClr val="4FC1FF"/>
                </a:solidFill>
                <a:latin typeface="Courier New"/>
                <a:ea typeface="Courier New"/>
                <a:cs typeface="Courier New"/>
                <a:sym typeface="Courier New"/>
              </a:rPr>
              <a:t>b</a:t>
            </a:r>
            <a:r>
              <a:rPr lang="es" sz="1150" dirty="0">
                <a:solidFill>
                  <a:srgbClr val="D4D4D4"/>
                </a:solidFill>
                <a:latin typeface="Courier New"/>
                <a:ea typeface="Courier New"/>
                <a:cs typeface="Courier New"/>
                <a:sym typeface="Courier New"/>
              </a:rPr>
              <a:t>) </a:t>
            </a:r>
            <a:r>
              <a:rPr lang="es" sz="1150" dirty="0">
                <a:solidFill>
                  <a:srgbClr val="6A9955"/>
                </a:solidFill>
                <a:latin typeface="Courier New"/>
                <a:ea typeface="Courier New"/>
                <a:cs typeface="Courier New"/>
                <a:sym typeface="Courier New"/>
              </a:rPr>
              <a:t>// "Mariela"</a:t>
            </a:r>
            <a:endParaRPr sz="1250" dirty="0">
              <a:solidFill>
                <a:srgbClr val="569CD6"/>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457" name="Google Shape;457;p66"/>
          <p:cNvGrpSpPr/>
          <p:nvPr/>
        </p:nvGrpSpPr>
        <p:grpSpPr>
          <a:xfrm>
            <a:off x="4202551" y="905623"/>
            <a:ext cx="738900" cy="738900"/>
            <a:chOff x="7208351" y="2467173"/>
            <a:chExt cx="738900" cy="738900"/>
          </a:xfrm>
        </p:grpSpPr>
        <p:sp>
          <p:nvSpPr>
            <p:cNvPr id="458" name="Google Shape;458;p66"/>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6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60" name="Google Shape;460;p66"/>
          <p:cNvSpPr txBox="1"/>
          <p:nvPr/>
        </p:nvSpPr>
        <p:spPr>
          <a:xfrm>
            <a:off x="1461300" y="1836688"/>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#CoderAlert</a:t>
            </a:r>
            <a:endParaRPr sz="4000" b="1">
              <a:solidFill>
                <a:schemeClr val="lt1"/>
              </a:solidFill>
              <a:latin typeface="DM Sans"/>
              <a:ea typeface="DM Sans"/>
              <a:cs typeface="DM Sans"/>
              <a:sym typeface="DM Sans"/>
            </a:endParaRPr>
          </a:p>
        </p:txBody>
      </p:sp>
      <p:sp>
        <p:nvSpPr>
          <p:cNvPr id="461" name="Google Shape;461;p66"/>
          <p:cNvSpPr txBox="1"/>
          <p:nvPr/>
        </p:nvSpPr>
        <p:spPr>
          <a:xfrm>
            <a:off x="475500" y="2767775"/>
            <a:ext cx="8193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Encontrarás en la </a:t>
            </a:r>
            <a:r>
              <a:rPr lang="es" sz="2000" u="sng">
                <a:solidFill>
                  <a:schemeClr val="hlink"/>
                </a:solidFill>
                <a:latin typeface="DM Sans"/>
                <a:ea typeface="DM Sans"/>
                <a:cs typeface="DM Sans"/>
                <a:sym typeface="DM Sans"/>
                <a:hlinkClick r:id="rId4"/>
              </a:rPr>
              <a:t>Guía de Actividades</a:t>
            </a:r>
            <a:r>
              <a:rPr lang="es" sz="2000" u="sng">
                <a:solidFill>
                  <a:schemeClr val="hlink"/>
                </a:solidFill>
                <a:latin typeface="DM Sans"/>
                <a:ea typeface="DM Sans"/>
                <a:cs typeface="DM Sans"/>
                <a:sym typeface="DM Sans"/>
                <a:hlinkClick r:id="rId5"/>
              </a:rPr>
              <a:t> </a:t>
            </a:r>
            <a:r>
              <a:rPr lang="es" sz="2000">
                <a:solidFill>
                  <a:schemeClr val="lt1"/>
                </a:solidFill>
                <a:latin typeface="DM Sans"/>
                <a:ea typeface="DM Sans"/>
                <a:cs typeface="DM Sans"/>
                <a:sym typeface="DM Sans"/>
              </a:rPr>
              <a:t>del curso un ejercicio para aplicar todo lo aprendido hoy a tu Proyecto. ¡Será fundamental al momento de realizar tu pre entrega en clase Nº</a:t>
            </a:r>
            <a:r>
              <a:rPr lang="es" sz="2000">
                <a:solidFill>
                  <a:schemeClr val="dk1"/>
                </a:solidFill>
                <a:highlight>
                  <a:srgbClr val="EAFF6A"/>
                </a:highlight>
                <a:latin typeface="DM Sans"/>
                <a:ea typeface="DM Sans"/>
                <a:cs typeface="DM Sans"/>
                <a:sym typeface="DM Sans"/>
              </a:rPr>
              <a:t>13</a:t>
            </a:r>
            <a:r>
              <a:rPr lang="es" sz="2000">
                <a:solidFill>
                  <a:schemeClr val="lt1"/>
                </a:solidFill>
                <a:latin typeface="DM Sans"/>
                <a:ea typeface="DM Sans"/>
                <a:cs typeface="DM Sans"/>
                <a:sym typeface="DM Sans"/>
              </a:rPr>
              <a:t>!</a:t>
            </a:r>
            <a:endParaRPr sz="2000">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7"/>
          <p:cNvSpPr txBox="1"/>
          <p:nvPr/>
        </p:nvSpPr>
        <p:spPr>
          <a:xfrm>
            <a:off x="540125" y="926475"/>
            <a:ext cx="700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Incorporar eventos</a:t>
            </a:r>
            <a:endParaRPr sz="4000" b="1">
              <a:solidFill>
                <a:schemeClr val="dk1"/>
              </a:solidFill>
              <a:latin typeface="DM Sans"/>
              <a:ea typeface="DM Sans"/>
              <a:cs typeface="DM Sans"/>
              <a:sym typeface="DM Sans"/>
            </a:endParaRPr>
          </a:p>
        </p:txBody>
      </p:sp>
      <p:pic>
        <p:nvPicPr>
          <p:cNvPr id="467" name="Google Shape;467;p6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8" name="Google Shape;468;p67"/>
          <p:cNvSpPr txBox="1"/>
          <p:nvPr/>
        </p:nvSpPr>
        <p:spPr>
          <a:xfrm>
            <a:off x="457725" y="1832875"/>
            <a:ext cx="7871100" cy="23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b="1">
                <a:solidFill>
                  <a:schemeClr val="dk1"/>
                </a:solidFill>
                <a:latin typeface="DM Sans"/>
                <a:ea typeface="DM Sans"/>
                <a:cs typeface="DM Sans"/>
                <a:sym typeface="DM Sans"/>
              </a:rPr>
              <a:t>Consigna</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100"/>
              <a:buFont typeface="Arial"/>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Con lo que vimos sobre DOM, ahora puedes sumarlo a tu proyecto, para interactuar entre los elementos HTML y JS. Es decir, asociar eventos que buscamos controlar sobre los elementos  de la interfaz de nuestro simulador</a:t>
            </a:r>
            <a:endParaRPr sz="1350">
              <a:solidFill>
                <a:schemeClr val="dk1"/>
              </a:solidFill>
              <a:latin typeface="DM Sans"/>
              <a:ea typeface="DM Sans"/>
              <a:cs typeface="DM Sans"/>
              <a:sym typeface="DM Sans"/>
            </a:endParaRPr>
          </a:p>
          <a:p>
            <a:pPr marL="0" lvl="0" indent="0" algn="l" rtl="0">
              <a:spcBef>
                <a:spcPts val="800"/>
              </a:spcBef>
              <a:spcAft>
                <a:spcPts val="0"/>
              </a:spcAft>
              <a:buNone/>
            </a:pPr>
            <a:endParaRPr sz="135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a:solidFill>
                  <a:schemeClr val="dk1"/>
                </a:solidFill>
                <a:latin typeface="DM Sans"/>
                <a:ea typeface="DM Sans"/>
                <a:cs typeface="DM Sans"/>
                <a:sym typeface="DM Sans"/>
              </a:rPr>
              <a:t>Formato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100"/>
              <a:buFont typeface="Arial"/>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Página HTML y  código fuente en JavaScript.</a:t>
            </a:r>
            <a:endParaRPr sz="1350">
              <a:solidFill>
                <a:schemeClr val="dk1"/>
              </a:solidFill>
              <a:latin typeface="DM Sans"/>
              <a:ea typeface="DM Sans"/>
              <a:cs typeface="DM Sans"/>
              <a:sym typeface="DM Sans"/>
            </a:endParaRPr>
          </a:p>
          <a:p>
            <a:pPr marL="0" lvl="0" indent="0" algn="l" rtl="0">
              <a:spcBef>
                <a:spcPts val="800"/>
              </a:spcBef>
              <a:spcAft>
                <a:spcPts val="0"/>
              </a:spcAft>
              <a:buNone/>
            </a:pPr>
            <a:endParaRPr sz="1250">
              <a:solidFill>
                <a:schemeClr val="dk1"/>
              </a:solidFill>
              <a:latin typeface="DM Sans"/>
              <a:ea typeface="DM Sans"/>
              <a:cs typeface="DM Sans"/>
              <a:sym typeface="DM Sans"/>
            </a:endParaRPr>
          </a:p>
          <a:p>
            <a:pPr marL="0" lvl="0" indent="0" algn="l" rtl="0">
              <a:spcBef>
                <a:spcPts val="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469" name="Google Shape;469;p67"/>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70" name="Google Shape;470;p67"/>
          <p:cNvSpPr/>
          <p:nvPr/>
        </p:nvSpPr>
        <p:spPr>
          <a:xfrm>
            <a:off x="580075" y="503075"/>
            <a:ext cx="2175300" cy="365400"/>
          </a:xfrm>
          <a:prstGeom prst="roundRect">
            <a:avLst>
              <a:gd name="adj" fmla="val 16667"/>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grpSp>
        <p:nvGrpSpPr>
          <p:cNvPr id="471" name="Google Shape;471;p67"/>
          <p:cNvGrpSpPr/>
          <p:nvPr/>
        </p:nvGrpSpPr>
        <p:grpSpPr>
          <a:xfrm>
            <a:off x="7964356" y="266054"/>
            <a:ext cx="702103" cy="660429"/>
            <a:chOff x="3137108" y="2467173"/>
            <a:chExt cx="738900" cy="738900"/>
          </a:xfrm>
        </p:grpSpPr>
        <p:sp>
          <p:nvSpPr>
            <p:cNvPr id="472" name="Google Shape;472;p67"/>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3" name="Google Shape;473;p6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8"/>
          <p:cNvSpPr txBox="1"/>
          <p:nvPr/>
        </p:nvSpPr>
        <p:spPr>
          <a:xfrm>
            <a:off x="580075" y="868475"/>
            <a:ext cx="700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Incorporar eventos</a:t>
            </a:r>
            <a:endParaRPr sz="4000" b="1">
              <a:solidFill>
                <a:schemeClr val="dk1"/>
              </a:solidFill>
              <a:latin typeface="DM Sans"/>
              <a:ea typeface="DM Sans"/>
              <a:cs typeface="DM Sans"/>
              <a:sym typeface="DM Sans"/>
            </a:endParaRPr>
          </a:p>
        </p:txBody>
      </p:sp>
      <p:pic>
        <p:nvPicPr>
          <p:cNvPr id="479" name="Google Shape;479;p6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80" name="Google Shape;480;p68"/>
          <p:cNvSpPr txBox="1"/>
          <p:nvPr/>
        </p:nvSpPr>
        <p:spPr>
          <a:xfrm>
            <a:off x="636450" y="1585500"/>
            <a:ext cx="8133600" cy="314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dirty="0">
                <a:solidFill>
                  <a:schemeClr val="dk1"/>
                </a:solidFill>
                <a:latin typeface="DM Sans"/>
                <a:ea typeface="DM Sans"/>
                <a:cs typeface="DM Sans"/>
                <a:sym typeface="DM Sans"/>
              </a:rPr>
              <a:t>Aspectos a incluir</a:t>
            </a:r>
            <a:endParaRPr sz="1350" b="1" dirty="0">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dirty="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dirty="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opere sobre el DOM manejando eventos.</a:t>
            </a:r>
            <a:endParaRPr sz="1350" dirty="0">
              <a:solidFill>
                <a:schemeClr val="dk1"/>
              </a:solidFill>
              <a:latin typeface="DM Sans"/>
              <a:ea typeface="DM Sans"/>
              <a:cs typeface="DM Sans"/>
              <a:sym typeface="DM Sans"/>
            </a:endParaRPr>
          </a:p>
          <a:p>
            <a:pPr marL="0" lvl="0" indent="0" algn="l" rtl="0">
              <a:spcBef>
                <a:spcPts val="800"/>
              </a:spcBef>
              <a:spcAft>
                <a:spcPts val="0"/>
              </a:spcAft>
              <a:buNone/>
            </a:pPr>
            <a:r>
              <a:rPr lang="es" sz="1350" b="1" dirty="0">
                <a:solidFill>
                  <a:schemeClr val="dk1"/>
                </a:solidFill>
                <a:latin typeface="DM Sans"/>
                <a:ea typeface="DM Sans"/>
                <a:cs typeface="DM Sans"/>
                <a:sym typeface="DM Sans"/>
              </a:rPr>
              <a:t>Sugerencias</a:t>
            </a:r>
            <a:endParaRPr sz="1350" b="1" dirty="0">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dirty="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dirty="0">
                <a:solidFill>
                  <a:schemeClr val="dk1"/>
                </a:solidFill>
                <a:latin typeface="DM Sans"/>
                <a:ea typeface="DM Sans"/>
                <a:cs typeface="DM Sans"/>
                <a:sym typeface="DM Sans"/>
              </a:rPr>
              <a:t>Es posible asociar más de un evento a un elemento y se pueden emplear función comunes, anónimas y arrow para los manejadores de eventos.</a:t>
            </a:r>
            <a:endParaRPr sz="1350" dirty="0">
              <a:solidFill>
                <a:schemeClr val="dk1"/>
              </a:solidFill>
              <a:latin typeface="DM Sans"/>
              <a:ea typeface="DM Sans"/>
              <a:cs typeface="DM Sans"/>
              <a:sym typeface="DM Sans"/>
            </a:endParaRPr>
          </a:p>
          <a:p>
            <a:pPr marL="0" lvl="0" indent="0" algn="l" rtl="0">
              <a:spcBef>
                <a:spcPts val="800"/>
              </a:spcBef>
              <a:spcAft>
                <a:spcPts val="0"/>
              </a:spcAft>
              <a:buNone/>
            </a:pPr>
            <a:r>
              <a:rPr lang="es" sz="1350" b="1" dirty="0">
                <a:solidFill>
                  <a:schemeClr val="dk1"/>
                </a:solidFill>
                <a:latin typeface="DM Sans"/>
                <a:ea typeface="DM Sans"/>
                <a:cs typeface="DM Sans"/>
                <a:sym typeface="DM Sans"/>
              </a:rPr>
              <a:t>Ejemplo</a:t>
            </a:r>
            <a:endParaRPr sz="1350" b="1" dirty="0">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dirty="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dirty="0">
                <a:solidFill>
                  <a:schemeClr val="dk1"/>
                </a:solidFill>
                <a:latin typeface="DM Sans"/>
                <a:ea typeface="DM Sans"/>
                <a:cs typeface="DM Sans"/>
                <a:sym typeface="DM Sans"/>
              </a:rPr>
              <a:t>Cuando el usuario completa algún dato, por ejemplo cantidad de cuotas, se captura ese dato y se agregan elementos al DOM mediante JS.</a:t>
            </a:r>
            <a:endParaRPr sz="1350" dirty="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dirty="0">
                <a:solidFill>
                  <a:schemeClr val="dk1"/>
                </a:solidFill>
                <a:latin typeface="DM Sans"/>
                <a:ea typeface="DM Sans"/>
                <a:cs typeface="DM Sans"/>
                <a:sym typeface="DM Sans"/>
              </a:rPr>
              <a:t>Capturar la tecla ENTER para confirmar alguna acción.</a:t>
            </a:r>
            <a:endParaRPr sz="1350" dirty="0">
              <a:solidFill>
                <a:schemeClr val="dk1"/>
              </a:solidFill>
              <a:latin typeface="DM Sans"/>
              <a:ea typeface="DM Sans"/>
              <a:cs typeface="DM Sans"/>
              <a:sym typeface="DM Sans"/>
            </a:endParaRPr>
          </a:p>
          <a:p>
            <a:pPr marL="0" lvl="0" indent="0" algn="l" rtl="0">
              <a:spcBef>
                <a:spcPts val="800"/>
              </a:spcBef>
              <a:spcAft>
                <a:spcPts val="0"/>
              </a:spcAft>
              <a:buNone/>
            </a:pPr>
            <a:r>
              <a:rPr lang="es" sz="1150" dirty="0">
                <a:solidFill>
                  <a:schemeClr val="dk1"/>
                </a:solidFill>
                <a:highlight>
                  <a:schemeClr val="accent6"/>
                </a:highlight>
                <a:latin typeface="DM Sans"/>
                <a:ea typeface="DM Sans"/>
                <a:cs typeface="DM Sans"/>
                <a:sym typeface="DM Sans"/>
              </a:rPr>
              <a:t>Podrás encontrar un ejemplo en la carpeta de clase.</a:t>
            </a:r>
            <a:endParaRPr sz="1150" dirty="0">
              <a:highlight>
                <a:schemeClr val="accent6"/>
              </a:highlight>
              <a:latin typeface="DM Sans"/>
              <a:ea typeface="DM Sans"/>
              <a:cs typeface="DM Sans"/>
              <a:sym typeface="DM Sans"/>
            </a:endParaRPr>
          </a:p>
        </p:txBody>
      </p:sp>
      <p:sp>
        <p:nvSpPr>
          <p:cNvPr id="481" name="Google Shape;481;p68"/>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2" name="Google Shape;482;p68"/>
          <p:cNvSpPr/>
          <p:nvPr/>
        </p:nvSpPr>
        <p:spPr>
          <a:xfrm>
            <a:off x="580075" y="503075"/>
            <a:ext cx="2175300" cy="365400"/>
          </a:xfrm>
          <a:prstGeom prst="roundRect">
            <a:avLst>
              <a:gd name="adj" fmla="val 16667"/>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grpSp>
        <p:nvGrpSpPr>
          <p:cNvPr id="483" name="Google Shape;483;p68"/>
          <p:cNvGrpSpPr/>
          <p:nvPr/>
        </p:nvGrpSpPr>
        <p:grpSpPr>
          <a:xfrm>
            <a:off x="7964356" y="266054"/>
            <a:ext cx="702103" cy="660429"/>
            <a:chOff x="3137108" y="2467173"/>
            <a:chExt cx="738900" cy="738900"/>
          </a:xfrm>
        </p:grpSpPr>
        <p:sp>
          <p:nvSpPr>
            <p:cNvPr id="484" name="Google Shape;484;p68"/>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5" name="Google Shape;485;p68"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grpSp>
        <p:nvGrpSpPr>
          <p:cNvPr id="490" name="Google Shape;490;p69"/>
          <p:cNvGrpSpPr/>
          <p:nvPr/>
        </p:nvGrpSpPr>
        <p:grpSpPr>
          <a:xfrm>
            <a:off x="4202551" y="905623"/>
            <a:ext cx="738900" cy="738900"/>
            <a:chOff x="7208351" y="2467173"/>
            <a:chExt cx="738900" cy="738900"/>
          </a:xfrm>
        </p:grpSpPr>
        <p:sp>
          <p:nvSpPr>
            <p:cNvPr id="491" name="Google Shape;491;p6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6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93" name="Google Shape;493;p69"/>
          <p:cNvSpPr txBox="1"/>
          <p:nvPr/>
        </p:nvSpPr>
        <p:spPr>
          <a:xfrm>
            <a:off x="1461300" y="1836688"/>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Preparándonos para la pre-entrega N°3</a:t>
            </a:r>
            <a:endParaRPr sz="4000" b="1">
              <a:solidFill>
                <a:schemeClr val="lt1"/>
              </a:solidFill>
              <a:latin typeface="DM Sans"/>
              <a:ea typeface="DM Sans"/>
              <a:cs typeface="DM Sans"/>
              <a:sym typeface="DM Sans"/>
            </a:endParaRPr>
          </a:p>
        </p:txBody>
      </p:sp>
      <p:sp>
        <p:nvSpPr>
          <p:cNvPr id="494" name="Google Shape;494;p69"/>
          <p:cNvSpPr txBox="1"/>
          <p:nvPr/>
        </p:nvSpPr>
        <p:spPr>
          <a:xfrm>
            <a:off x="475500" y="3129700"/>
            <a:ext cx="8193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En la clase 13 se presentará la consigna de la tercera pre-entrega del curso. La misma incluirá temas vistos en las clases 8 a 12.</a:t>
            </a:r>
            <a:endParaRPr sz="2000">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0"/>
          <p:cNvSpPr/>
          <p:nvPr/>
        </p:nvSpPr>
        <p:spPr>
          <a:xfrm>
            <a:off x="995750" y="686363"/>
            <a:ext cx="18756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0"/>
          <p:cNvSpPr txBox="1"/>
          <p:nvPr/>
        </p:nvSpPr>
        <p:spPr>
          <a:xfrm>
            <a:off x="956750" y="468100"/>
            <a:ext cx="2196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PRE-ENTREGA N° 3</a:t>
            </a:r>
            <a:endParaRPr>
              <a:latin typeface="DM Sans"/>
              <a:ea typeface="DM Sans"/>
              <a:cs typeface="DM Sans"/>
              <a:sym typeface="DM Sans"/>
            </a:endParaRPr>
          </a:p>
        </p:txBody>
      </p:sp>
      <p:sp>
        <p:nvSpPr>
          <p:cNvPr id="501" name="Google Shape;501;p70"/>
          <p:cNvSpPr txBox="1"/>
          <p:nvPr/>
        </p:nvSpPr>
        <p:spPr>
          <a:xfrm>
            <a:off x="462175" y="1002013"/>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Compuesta por…</a:t>
            </a:r>
            <a:endParaRPr sz="4000" b="1">
              <a:solidFill>
                <a:schemeClr val="dk1"/>
              </a:solidFill>
              <a:latin typeface="DM Sans"/>
              <a:ea typeface="DM Sans"/>
              <a:cs typeface="DM Sans"/>
              <a:sym typeface="DM Sans"/>
            </a:endParaRPr>
          </a:p>
        </p:txBody>
      </p:sp>
      <p:sp>
        <p:nvSpPr>
          <p:cNvPr id="502" name="Google Shape;502;p70"/>
          <p:cNvSpPr txBox="1"/>
          <p:nvPr/>
        </p:nvSpPr>
        <p:spPr>
          <a:xfrm>
            <a:off x="475500" y="2280675"/>
            <a:ext cx="4778400" cy="12723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accent4"/>
              </a:buClr>
              <a:buSzPts val="1350"/>
              <a:buFont typeface="Helvetica Neue"/>
              <a:buChar char="✓"/>
            </a:pPr>
            <a:r>
              <a:rPr lang="es" sz="1350" b="1">
                <a:solidFill>
                  <a:schemeClr val="dk1"/>
                </a:solidFill>
                <a:latin typeface="DM Sans"/>
                <a:ea typeface="DM Sans"/>
                <a:cs typeface="DM Sans"/>
                <a:sym typeface="DM Sans"/>
              </a:rPr>
              <a:t>Modificación del DOM </a:t>
            </a:r>
            <a:r>
              <a:rPr lang="es" sz="1350">
                <a:solidFill>
                  <a:schemeClr val="dk1"/>
                </a:solidFill>
                <a:latin typeface="DM Sans"/>
                <a:ea typeface="DM Sans"/>
                <a:cs typeface="DM Sans"/>
                <a:sym typeface="DM Sans"/>
              </a:rPr>
              <a:t>- Desafío complementario</a:t>
            </a:r>
            <a:endParaRPr sz="1350">
              <a:solidFill>
                <a:schemeClr val="dk1"/>
              </a:solidFill>
              <a:latin typeface="DM Sans"/>
              <a:ea typeface="DM Sans"/>
              <a:cs typeface="DM Sans"/>
              <a:sym typeface="DM Sans"/>
            </a:endParaRPr>
          </a:p>
          <a:p>
            <a:pPr marL="457200" lvl="0" indent="-314325" algn="l" rtl="0">
              <a:lnSpc>
                <a:spcPct val="100000"/>
              </a:lnSpc>
              <a:spcBef>
                <a:spcPts val="1000"/>
              </a:spcBef>
              <a:spcAft>
                <a:spcPts val="0"/>
              </a:spcAft>
              <a:buClr>
                <a:schemeClr val="accent4"/>
              </a:buClr>
              <a:buSzPts val="1350"/>
              <a:buFont typeface="Helvetica Neue"/>
              <a:buChar char="✓"/>
            </a:pPr>
            <a:r>
              <a:rPr lang="es" sz="1350" b="1">
                <a:solidFill>
                  <a:schemeClr val="dk1"/>
                </a:solidFill>
                <a:latin typeface="DM Sans"/>
                <a:ea typeface="DM Sans"/>
                <a:cs typeface="DM Sans"/>
                <a:sym typeface="DM Sans"/>
              </a:rPr>
              <a:t> Detección de eventos de usuario. </a:t>
            </a:r>
            <a:r>
              <a:rPr lang="es" sz="1350">
                <a:solidFill>
                  <a:schemeClr val="dk1"/>
                </a:solidFill>
                <a:latin typeface="DM Sans"/>
                <a:ea typeface="DM Sans"/>
                <a:cs typeface="DM Sans"/>
                <a:sym typeface="DM Sans"/>
              </a:rPr>
              <a:t>Desafío entregable</a:t>
            </a:r>
            <a:endParaRPr sz="1350">
              <a:solidFill>
                <a:schemeClr val="dk1"/>
              </a:solidFill>
              <a:latin typeface="DM Sans"/>
              <a:ea typeface="DM Sans"/>
              <a:cs typeface="DM Sans"/>
              <a:sym typeface="DM Sans"/>
            </a:endParaRPr>
          </a:p>
          <a:p>
            <a:pPr marL="457200" lvl="0" indent="-314325" algn="l" rtl="0">
              <a:lnSpc>
                <a:spcPct val="100000"/>
              </a:lnSpc>
              <a:spcBef>
                <a:spcPts val="1000"/>
              </a:spcBef>
              <a:spcAft>
                <a:spcPts val="1000"/>
              </a:spcAft>
              <a:buClr>
                <a:schemeClr val="accent4"/>
              </a:buClr>
              <a:buSzPts val="1350"/>
              <a:buFont typeface="Helvetica Neue"/>
              <a:buChar char="✓"/>
            </a:pPr>
            <a:r>
              <a:rPr lang="es" sz="1350" b="1">
                <a:solidFill>
                  <a:schemeClr val="dk1"/>
                </a:solidFill>
                <a:latin typeface="DM Sans"/>
                <a:ea typeface="DM Sans"/>
                <a:cs typeface="DM Sans"/>
                <a:sym typeface="DM Sans"/>
              </a:rPr>
              <a:t>Implementación con uso de JSON y Storage. </a:t>
            </a:r>
            <a:endParaRPr sz="1350" b="1">
              <a:solidFill>
                <a:schemeClr val="dk1"/>
              </a:solidFill>
              <a:latin typeface="DM Sans"/>
              <a:ea typeface="DM Sans"/>
              <a:cs typeface="DM Sans"/>
              <a:sym typeface="DM Sans"/>
            </a:endParaRPr>
          </a:p>
        </p:txBody>
      </p:sp>
      <p:grpSp>
        <p:nvGrpSpPr>
          <p:cNvPr id="503" name="Google Shape;503;p70"/>
          <p:cNvGrpSpPr/>
          <p:nvPr/>
        </p:nvGrpSpPr>
        <p:grpSpPr>
          <a:xfrm>
            <a:off x="475250" y="468089"/>
            <a:ext cx="431074" cy="431074"/>
            <a:chOff x="7208351" y="2467173"/>
            <a:chExt cx="738900" cy="738900"/>
          </a:xfrm>
        </p:grpSpPr>
        <p:sp>
          <p:nvSpPr>
            <p:cNvPr id="504" name="Google Shape;504;p7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5" name="Google Shape;505;p7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506" name="Google Shape;506;p70"/>
          <p:cNvPicPr preferRelativeResize="0"/>
          <p:nvPr/>
        </p:nvPicPr>
        <p:blipFill>
          <a:blip r:embed="rId4">
            <a:alphaModFix/>
          </a:blip>
          <a:stretch>
            <a:fillRect/>
          </a:stretch>
        </p:blipFill>
        <p:spPr>
          <a:xfrm>
            <a:off x="5754200" y="1002025"/>
            <a:ext cx="2491541" cy="3320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2"/>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4000" b="1">
                <a:solidFill>
                  <a:srgbClr val="EAFF6A"/>
                </a:solidFill>
                <a:latin typeface="DM Sans"/>
                <a:ea typeface="DM Sans"/>
                <a:cs typeface="DM Sans"/>
                <a:sym typeface="DM Sans"/>
              </a:rPr>
              <a:t>Resumen</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100000"/>
              </a:lnSpc>
              <a:spcBef>
                <a:spcPts val="0"/>
              </a:spcBef>
              <a:spcAft>
                <a:spcPts val="0"/>
              </a:spcAft>
              <a:buNone/>
            </a:pPr>
            <a:r>
              <a:rPr lang="es" sz="4000" b="1">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517" name="Google Shape;517;p72"/>
          <p:cNvSpPr txBox="1"/>
          <p:nvPr/>
        </p:nvSpPr>
        <p:spPr>
          <a:xfrm>
            <a:off x="2109143" y="2502363"/>
            <a:ext cx="4925700" cy="7284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Operadores y condicionales avanzados</a:t>
            </a:r>
            <a:endParaRPr sz="1350">
              <a:solidFill>
                <a:schemeClr val="lt1"/>
              </a:solidFill>
              <a:latin typeface="DM Sans"/>
              <a:ea typeface="DM Sans"/>
              <a:cs typeface="DM Sans"/>
              <a:sym typeface="DM Sans"/>
            </a:endParaRPr>
          </a:p>
          <a:p>
            <a:pPr marL="457200" lvl="0" indent="-314325" algn="l" rtl="0">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Desestructuración</a:t>
            </a:r>
            <a:endParaRPr sz="1350">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3"/>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Opina y valora</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a:t>
            </a:r>
            <a:endParaRPr sz="4000" b="1">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p:nvPr/>
        </p:nvSpPr>
        <p:spPr>
          <a:xfrm>
            <a:off x="1411838" y="164820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accent6"/>
                </a:solidFill>
                <a:latin typeface="DM Sans"/>
                <a:ea typeface="DM Sans"/>
                <a:cs typeface="DM Sans"/>
                <a:sym typeface="DM Sans"/>
              </a:rPr>
              <a:t>Operadores y condicionales avanzados</a:t>
            </a:r>
            <a:endParaRPr sz="4000" b="1">
              <a:solidFill>
                <a:schemeClr val="accent6"/>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4"/>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b="1">
                <a:solidFill>
                  <a:srgbClr val="FFFFFF"/>
                </a:solidFill>
                <a:latin typeface="DM Sans"/>
                <a:ea typeface="DM Sans"/>
                <a:cs typeface="DM Sans"/>
                <a:sym typeface="DM Sans"/>
              </a:rPr>
              <a:t>Muchas gracias</a:t>
            </a:r>
            <a:r>
              <a:rPr lang="es" sz="4000" b="1">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75"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p:nvPr/>
        </p:nvSpPr>
        <p:spPr>
          <a:xfrm>
            <a:off x="475500" y="805225"/>
            <a:ext cx="7968600" cy="108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4000" b="1">
                <a:solidFill>
                  <a:srgbClr val="EAFF6A"/>
                </a:solidFill>
                <a:latin typeface="DM Sans"/>
                <a:ea typeface="DM Sans"/>
                <a:cs typeface="DM Sans"/>
                <a:sym typeface="DM Sans"/>
              </a:rPr>
              <a:t>Sugar Syntax</a:t>
            </a:r>
            <a:r>
              <a:rPr lang="es" sz="4000" b="1">
                <a:solidFill>
                  <a:srgbClr val="DEFC52"/>
                </a:solidFill>
                <a:latin typeface="DM Sans"/>
                <a:ea typeface="DM Sans"/>
                <a:cs typeface="DM Sans"/>
                <a:sym typeface="DM Sans"/>
              </a:rPr>
              <a:t> </a:t>
            </a:r>
            <a:endParaRPr sz="1600" b="1">
              <a:solidFill>
                <a:schemeClr val="lt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sz="2000">
              <a:solidFill>
                <a:schemeClr val="lt1"/>
              </a:solidFill>
              <a:latin typeface="DM Sans"/>
              <a:ea typeface="DM Sans"/>
              <a:cs typeface="DM Sans"/>
              <a:sym typeface="DM Sans"/>
            </a:endParaRPr>
          </a:p>
          <a:p>
            <a:pPr marL="0" lvl="0" indent="0" algn="ctr" rtl="0">
              <a:lnSpc>
                <a:spcPct val="100000"/>
              </a:lnSpc>
              <a:spcBef>
                <a:spcPts val="0"/>
              </a:spcBef>
              <a:spcAft>
                <a:spcPts val="0"/>
              </a:spcAft>
              <a:buClr>
                <a:schemeClr val="dk1"/>
              </a:buClr>
              <a:buSzPts val="1100"/>
              <a:buFont typeface="Arial"/>
              <a:buNone/>
            </a:pPr>
            <a:endParaRPr sz="4000" b="1">
              <a:solidFill>
                <a:schemeClr val="lt1"/>
              </a:solidFill>
              <a:latin typeface="DM Sans"/>
              <a:ea typeface="DM Sans"/>
              <a:cs typeface="DM Sans"/>
              <a:sym typeface="DM Sans"/>
            </a:endParaRPr>
          </a:p>
          <a:p>
            <a:pPr marL="0" lvl="0" indent="0" algn="ctr" rtl="0">
              <a:lnSpc>
                <a:spcPct val="100000"/>
              </a:lnSpc>
              <a:spcBef>
                <a:spcPts val="0"/>
              </a:spcBef>
              <a:spcAft>
                <a:spcPts val="0"/>
              </a:spcAft>
              <a:buNone/>
            </a:pPr>
            <a:endParaRPr sz="4000" b="1">
              <a:solidFill>
                <a:schemeClr val="lt1"/>
              </a:solidFill>
              <a:latin typeface="DM Sans"/>
              <a:ea typeface="DM Sans"/>
              <a:cs typeface="DM Sans"/>
              <a:sym typeface="DM Sans"/>
            </a:endParaRPr>
          </a:p>
        </p:txBody>
      </p:sp>
      <p:sp>
        <p:nvSpPr>
          <p:cNvPr id="126" name="Google Shape;126;p21"/>
          <p:cNvSpPr txBox="1"/>
          <p:nvPr/>
        </p:nvSpPr>
        <p:spPr>
          <a:xfrm>
            <a:off x="475493" y="2191538"/>
            <a:ext cx="4925700" cy="150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Es el nombre que se le da a los operadores avanzados que funcionan como simplificaciones de tareas más complejas. El operador ++ es un ejemplo de esto.</a:t>
            </a:r>
            <a:endParaRPr sz="1600" u="sng">
              <a:solidFill>
                <a:schemeClr val="accent5"/>
              </a:solidFill>
              <a:latin typeface="DM Sans"/>
              <a:ea typeface="DM Sans"/>
              <a:cs typeface="DM Sans"/>
              <a:sym typeface="DM Sans"/>
            </a:endParaRPr>
          </a:p>
          <a:p>
            <a:pPr marL="457200" lvl="0" indent="0" algn="l" rtl="0">
              <a:spcBef>
                <a:spcPts val="1000"/>
              </a:spcBef>
              <a:spcAft>
                <a:spcPts val="1000"/>
              </a:spcAft>
              <a:buNone/>
            </a:pPr>
            <a:endParaRPr sz="135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Operador ++</a:t>
            </a:r>
            <a:endParaRPr sz="4000" b="1">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p:nvPr/>
        </p:nvSpPr>
        <p:spPr>
          <a:xfrm>
            <a:off x="5846625" y="0"/>
            <a:ext cx="3297300" cy="51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endParaRPr/>
          </a:p>
        </p:txBody>
      </p:sp>
      <p:sp>
        <p:nvSpPr>
          <p:cNvPr id="137" name="Google Shape;137;p23"/>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Operador ++</a:t>
            </a:r>
            <a:endParaRPr sz="4000" b="1">
              <a:solidFill>
                <a:schemeClr val="dk1"/>
              </a:solidFill>
              <a:latin typeface="DM Sans"/>
              <a:ea typeface="DM Sans"/>
              <a:cs typeface="DM Sans"/>
              <a:sym typeface="DM Sans"/>
            </a:endParaRPr>
          </a:p>
        </p:txBody>
      </p:sp>
      <p:pic>
        <p:nvPicPr>
          <p:cNvPr id="138" name="Google Shape;138;p2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9" name="Google Shape;139;p23"/>
          <p:cNvSpPr txBox="1"/>
          <p:nvPr/>
        </p:nvSpPr>
        <p:spPr>
          <a:xfrm>
            <a:off x="549525" y="2192888"/>
            <a:ext cx="49872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Operación: Aumentar el valor de la variable en 1.</a:t>
            </a:r>
            <a:endParaRPr sz="1350">
              <a:latin typeface="DM Sans"/>
              <a:ea typeface="DM Sans"/>
              <a:cs typeface="DM Sans"/>
              <a:sym typeface="DM Sans"/>
            </a:endParaRPr>
          </a:p>
        </p:txBody>
      </p:sp>
      <p:sp>
        <p:nvSpPr>
          <p:cNvPr id="140" name="Google Shape;140;p23"/>
          <p:cNvSpPr/>
          <p:nvPr/>
        </p:nvSpPr>
        <p:spPr>
          <a:xfrm>
            <a:off x="549525" y="2102450"/>
            <a:ext cx="3927600" cy="5733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3CEFAB"/>
              </a:highlight>
            </a:endParaRPr>
          </a:p>
        </p:txBody>
      </p:sp>
      <p:sp>
        <p:nvSpPr>
          <p:cNvPr id="141" name="Google Shape;141;p23"/>
          <p:cNvSpPr txBox="1"/>
          <p:nvPr/>
        </p:nvSpPr>
        <p:spPr>
          <a:xfrm>
            <a:off x="549525" y="2709125"/>
            <a:ext cx="3927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Tenemos distintas opciones para lograr lo mismo. Salvo la primera, las otras dos son ejemplos de sugar syntax, donde se aplican operadores que se crean para simplificar la tarea con mucho menos código 👉</a:t>
            </a:r>
            <a:endParaRPr>
              <a:latin typeface="DM Sans"/>
              <a:ea typeface="DM Sans"/>
              <a:cs typeface="DM Sans"/>
              <a:sym typeface="DM Sans"/>
            </a:endParaRPr>
          </a:p>
        </p:txBody>
      </p:sp>
      <p:sp>
        <p:nvSpPr>
          <p:cNvPr id="142" name="Google Shape;142;p23"/>
          <p:cNvSpPr txBox="1"/>
          <p:nvPr/>
        </p:nvSpPr>
        <p:spPr>
          <a:xfrm>
            <a:off x="5995275" y="1055550"/>
            <a:ext cx="3000000" cy="3032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a:solidFill>
                  <a:srgbClr val="569CD6"/>
                </a:solidFill>
                <a:latin typeface="Courier New"/>
                <a:ea typeface="Courier New"/>
                <a:cs typeface="Courier New"/>
                <a:sym typeface="Courier New"/>
              </a:rPr>
              <a:t>let</a:t>
            </a:r>
            <a:r>
              <a:rPr lang="es">
                <a:solidFill>
                  <a:srgbClr val="D4D4D4"/>
                </a:solidFill>
                <a:latin typeface="Courier New"/>
                <a:ea typeface="Courier New"/>
                <a:cs typeface="Courier New"/>
                <a:sym typeface="Courier New"/>
              </a:rPr>
              <a:t> </a:t>
            </a: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10</a:t>
            </a:r>
            <a:endParaRPr>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6A9955"/>
                </a:solidFill>
                <a:latin typeface="Courier New"/>
                <a:ea typeface="Courier New"/>
                <a:cs typeface="Courier New"/>
                <a:sym typeface="Courier New"/>
              </a:rPr>
              <a:t>// aumentar en 1 el valor</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a:t>
            </a:r>
            <a:endParaRPr>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6A9955"/>
                </a:solidFill>
                <a:latin typeface="Courier New"/>
                <a:ea typeface="Courier New"/>
                <a:cs typeface="Courier New"/>
                <a:sym typeface="Courier New"/>
              </a:rPr>
              <a:t>// primera simplificacion</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a:t>
            </a:r>
            <a:endParaRPr>
              <a:solidFill>
                <a:srgbClr val="B5CEA8"/>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6A9955"/>
                </a:solidFill>
                <a:latin typeface="Courier New"/>
                <a:ea typeface="Courier New"/>
                <a:cs typeface="Courier New"/>
                <a:sym typeface="Courier New"/>
              </a:rPr>
              <a:t>// o bien</a:t>
            </a:r>
            <a:endParaRPr>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a:t>
            </a:r>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4070</Words>
  <Application>Microsoft Office PowerPoint</Application>
  <PresentationFormat>Presentación en pantalla (16:9)</PresentationFormat>
  <Paragraphs>450</Paragraphs>
  <Slides>61</Slides>
  <Notes>61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61</vt:i4>
      </vt:variant>
    </vt:vector>
  </HeadingPairs>
  <TitlesOfParts>
    <vt:vector size="69" baseType="lpstr">
      <vt:lpstr>Arial</vt:lpstr>
      <vt:lpstr>Didact Gothic</vt:lpstr>
      <vt:lpstr>DM Sans</vt:lpstr>
      <vt:lpstr>Courier New</vt:lpstr>
      <vt:lpstr>DM Sans Medium</vt:lpstr>
      <vt:lpstr>Helvetica Neue Light</vt:lpstr>
      <vt:lpstr>Helvetica Neue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JARA ESPINOZA RODRIGO</cp:lastModifiedBy>
  <cp:revision>2</cp:revision>
  <dcterms:modified xsi:type="dcterms:W3CDTF">2025-01-26T01:50:19Z</dcterms:modified>
</cp:coreProperties>
</file>